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7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18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19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3.xml" ContentType="application/vnd.openxmlformats-officedocument.drawingml.chart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rts/chart4.xml" ContentType="application/vnd.openxmlformats-officedocument.drawingml.chart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0" r:id="rId2"/>
    <p:sldMasterId id="2147483683" r:id="rId3"/>
    <p:sldMasterId id="2147483695" r:id="rId4"/>
    <p:sldMasterId id="2147483707" r:id="rId5"/>
    <p:sldMasterId id="2147483719" r:id="rId6"/>
    <p:sldMasterId id="2147483731" r:id="rId7"/>
  </p:sldMasterIdLst>
  <p:notesMasterIdLst>
    <p:notesMasterId r:id="rId84"/>
  </p:notesMasterIdLst>
  <p:handoutMasterIdLst>
    <p:handoutMasterId r:id="rId85"/>
  </p:handoutMasterIdLst>
  <p:sldIdLst>
    <p:sldId id="400" r:id="rId8"/>
    <p:sldId id="385" r:id="rId9"/>
    <p:sldId id="452" r:id="rId10"/>
    <p:sldId id="343" r:id="rId11"/>
    <p:sldId id="344" r:id="rId12"/>
    <p:sldId id="451" r:id="rId13"/>
    <p:sldId id="395" r:id="rId14"/>
    <p:sldId id="448" r:id="rId15"/>
    <p:sldId id="408" r:id="rId16"/>
    <p:sldId id="401" r:id="rId17"/>
    <p:sldId id="405" r:id="rId18"/>
    <p:sldId id="356" r:id="rId19"/>
    <p:sldId id="406" r:id="rId20"/>
    <p:sldId id="387" r:id="rId21"/>
    <p:sldId id="396" r:id="rId22"/>
    <p:sldId id="407" r:id="rId23"/>
    <p:sldId id="422" r:id="rId24"/>
    <p:sldId id="423" r:id="rId25"/>
    <p:sldId id="424" r:id="rId26"/>
    <p:sldId id="425" r:id="rId27"/>
    <p:sldId id="456" r:id="rId28"/>
    <p:sldId id="426" r:id="rId29"/>
    <p:sldId id="348" r:id="rId30"/>
    <p:sldId id="455" r:id="rId31"/>
    <p:sldId id="382" r:id="rId32"/>
    <p:sldId id="381" r:id="rId33"/>
    <p:sldId id="410" r:id="rId34"/>
    <p:sldId id="412" r:id="rId35"/>
    <p:sldId id="349" r:id="rId36"/>
    <p:sldId id="378" r:id="rId37"/>
    <p:sldId id="368" r:id="rId38"/>
    <p:sldId id="411" r:id="rId39"/>
    <p:sldId id="370" r:id="rId40"/>
    <p:sldId id="379" r:id="rId41"/>
    <p:sldId id="350" r:id="rId42"/>
    <p:sldId id="377" r:id="rId43"/>
    <p:sldId id="369" r:id="rId44"/>
    <p:sldId id="413" r:id="rId45"/>
    <p:sldId id="367" r:id="rId46"/>
    <p:sldId id="389" r:id="rId47"/>
    <p:sldId id="439" r:id="rId48"/>
    <p:sldId id="440" r:id="rId49"/>
    <p:sldId id="441" r:id="rId50"/>
    <p:sldId id="443" r:id="rId51"/>
    <p:sldId id="444" r:id="rId52"/>
    <p:sldId id="445" r:id="rId53"/>
    <p:sldId id="390" r:id="rId54"/>
    <p:sldId id="351" r:id="rId55"/>
    <p:sldId id="361" r:id="rId56"/>
    <p:sldId id="415" r:id="rId57"/>
    <p:sldId id="375" r:id="rId58"/>
    <p:sldId id="417" r:id="rId59"/>
    <p:sldId id="352" r:id="rId60"/>
    <p:sldId id="362" r:id="rId61"/>
    <p:sldId id="371" r:id="rId62"/>
    <p:sldId id="373" r:id="rId63"/>
    <p:sldId id="402" r:id="rId64"/>
    <p:sldId id="374" r:id="rId65"/>
    <p:sldId id="354" r:id="rId66"/>
    <p:sldId id="363" r:id="rId67"/>
    <p:sldId id="403" r:id="rId68"/>
    <p:sldId id="418" r:id="rId69"/>
    <p:sldId id="419" r:id="rId70"/>
    <p:sldId id="353" r:id="rId71"/>
    <p:sldId id="431" r:id="rId72"/>
    <p:sldId id="299" r:id="rId73"/>
    <p:sldId id="300" r:id="rId74"/>
    <p:sldId id="301" r:id="rId75"/>
    <p:sldId id="366" r:id="rId76"/>
    <p:sldId id="434" r:id="rId77"/>
    <p:sldId id="435" r:id="rId78"/>
    <p:sldId id="436" r:id="rId79"/>
    <p:sldId id="420" r:id="rId80"/>
    <p:sldId id="437" r:id="rId81"/>
    <p:sldId id="438" r:id="rId82"/>
    <p:sldId id="312" r:id="rId83"/>
  </p:sldIdLst>
  <p:sldSz cx="9144000" cy="6858000" type="screen4x3"/>
  <p:notesSz cx="6797675" cy="9926638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454"/>
    <a:srgbClr val="009400"/>
    <a:srgbClr val="069C42"/>
    <a:srgbClr val="224592"/>
    <a:srgbClr val="2E32DE"/>
    <a:srgbClr val="583C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33" autoAdjust="0"/>
    <p:restoredTop sz="94049" autoAdjust="0"/>
  </p:normalViewPr>
  <p:slideViewPr>
    <p:cSldViewPr snapToObjects="1">
      <p:cViewPr varScale="1">
        <p:scale>
          <a:sx n="45" d="100"/>
          <a:sy n="45" d="100"/>
        </p:scale>
        <p:origin x="-45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60"/>
    </p:cViewPr>
  </p:outlineViewPr>
  <p:notesTextViewPr>
    <p:cViewPr>
      <p:scale>
        <a:sx n="100" d="100"/>
        <a:sy n="100" d="100"/>
      </p:scale>
      <p:origin x="0" y="0"/>
    </p:cViewPr>
  </p:notesTextViewPr>
  <p:gridSpacing cx="90001" cy="90001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63" Type="http://schemas.openxmlformats.org/officeDocument/2006/relationships/slide" Target="slides/slide56.xml"/><Relationship Id="rId68" Type="http://schemas.openxmlformats.org/officeDocument/2006/relationships/slide" Target="slides/slide61.xml"/><Relationship Id="rId76" Type="http://schemas.openxmlformats.org/officeDocument/2006/relationships/slide" Target="slides/slide69.xml"/><Relationship Id="rId84" Type="http://schemas.openxmlformats.org/officeDocument/2006/relationships/notesMaster" Target="notesMasters/notesMaster1.xml"/><Relationship Id="rId89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66" Type="http://schemas.openxmlformats.org/officeDocument/2006/relationships/slide" Target="slides/slide59.xml"/><Relationship Id="rId74" Type="http://schemas.openxmlformats.org/officeDocument/2006/relationships/slide" Target="slides/slide67.xml"/><Relationship Id="rId79" Type="http://schemas.openxmlformats.org/officeDocument/2006/relationships/slide" Target="slides/slide72.xml"/><Relationship Id="rId8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4.xml"/><Relationship Id="rId82" Type="http://schemas.openxmlformats.org/officeDocument/2006/relationships/slide" Target="slides/slide75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slide" Target="slides/slide57.xml"/><Relationship Id="rId69" Type="http://schemas.openxmlformats.org/officeDocument/2006/relationships/slide" Target="slides/slide62.xml"/><Relationship Id="rId77" Type="http://schemas.openxmlformats.org/officeDocument/2006/relationships/slide" Target="slides/slide70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72" Type="http://schemas.openxmlformats.org/officeDocument/2006/relationships/slide" Target="slides/slide65.xml"/><Relationship Id="rId80" Type="http://schemas.openxmlformats.org/officeDocument/2006/relationships/slide" Target="slides/slide73.xml"/><Relationship Id="rId85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slide" Target="slides/slide60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Relationship Id="rId70" Type="http://schemas.openxmlformats.org/officeDocument/2006/relationships/slide" Target="slides/slide63.xml"/><Relationship Id="rId75" Type="http://schemas.openxmlformats.org/officeDocument/2006/relationships/slide" Target="slides/slide68.xml"/><Relationship Id="rId83" Type="http://schemas.openxmlformats.org/officeDocument/2006/relationships/slide" Target="slides/slide76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slide" Target="slides/slide58.xml"/><Relationship Id="rId73" Type="http://schemas.openxmlformats.org/officeDocument/2006/relationships/slide" Target="slides/slide66.xml"/><Relationship Id="rId78" Type="http://schemas.openxmlformats.org/officeDocument/2006/relationships/slide" Target="slides/slide71.xml"/><Relationship Id="rId81" Type="http://schemas.openxmlformats.org/officeDocument/2006/relationships/slide" Target="slides/slide74.xml"/><Relationship Id="rId86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P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Lbls>
            <c:numFmt formatCode="#,##0\ \U\I\T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Hoja1!$A$2:$A$4</c:f>
              <c:strCache>
                <c:ptCount val="3"/>
                <c:pt idx="0">
                  <c:v>OSINERGMIN                                                      2012                                                            Tipificación y Escala de Multas y Sanciones de Hidrocarburos</c:v>
                </c:pt>
                <c:pt idx="1">
                  <c:v>OSINERGMIN                                                       2012                                                           Tipificación y Escala de Multas y Sanciones de Hidrocarburos</c:v>
                </c:pt>
                <c:pt idx="2">
                  <c:v>OEFA                                                                     2013                                                              Tipificación relacionada con el incumplimiento de IGA y desarrollo de actividades en zonas prohibidas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44000</c:v>
                </c:pt>
                <c:pt idx="1">
                  <c:v>42000</c:v>
                </c:pt>
                <c:pt idx="2">
                  <c:v>30000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01851520"/>
        <c:axId val="101853056"/>
      </c:barChart>
      <c:catAx>
        <c:axId val="101851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01853056"/>
        <c:crosses val="autoZero"/>
        <c:auto val="1"/>
        <c:lblAlgn val="ctr"/>
        <c:lblOffset val="100"/>
        <c:noMultiLvlLbl val="0"/>
      </c:catAx>
      <c:valAx>
        <c:axId val="101853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01851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P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Supervisiones</c:v>
                </c:pt>
                <c:pt idx="1">
                  <c:v>Procedimientos administrativos sancionadores iniciados</c:v>
                </c:pt>
                <c:pt idx="2">
                  <c:v>Sanciones impuestas</c:v>
                </c:pt>
                <c:pt idx="3">
                  <c:v>Sanciones firmes en la vía administrativa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4124</c:v>
                </c:pt>
                <c:pt idx="1">
                  <c:v>649</c:v>
                </c:pt>
                <c:pt idx="2">
                  <c:v>251</c:v>
                </c:pt>
                <c:pt idx="3">
                  <c:v>177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1189120"/>
        <c:axId val="101190656"/>
      </c:barChart>
      <c:catAx>
        <c:axId val="101189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01190656"/>
        <c:crosses val="autoZero"/>
        <c:auto val="1"/>
        <c:lblAlgn val="ctr"/>
        <c:lblOffset val="100"/>
        <c:noMultiLvlLbl val="0"/>
      </c:catAx>
      <c:valAx>
        <c:axId val="101190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01189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P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Denuncia competencia del OEFA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Hoja1!$A$2:$A$4</c:f>
              <c:strCache>
                <c:ptCount val="3"/>
                <c:pt idx="0">
                  <c:v>2012</c:v>
                </c:pt>
                <c:pt idx="1">
                  <c:v>2013</c:v>
                </c:pt>
                <c:pt idx="2">
                  <c:v>2014 (ene - abr)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341</c:v>
                </c:pt>
                <c:pt idx="1">
                  <c:v>143</c:v>
                </c:pt>
                <c:pt idx="2">
                  <c:v>131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Denuncia competencia de otra EFA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Hoja1!$A$2:$A$4</c:f>
              <c:strCache>
                <c:ptCount val="3"/>
                <c:pt idx="0">
                  <c:v>2012</c:v>
                </c:pt>
                <c:pt idx="1">
                  <c:v>2013</c:v>
                </c:pt>
                <c:pt idx="2">
                  <c:v>2014 (ene - abr)</c:v>
                </c:pt>
              </c:strCache>
            </c:strRef>
          </c:cat>
          <c:val>
            <c:numRef>
              <c:f>Hoja1!$C$2:$C$4</c:f>
              <c:numCache>
                <c:formatCode>General</c:formatCode>
                <c:ptCount val="3"/>
                <c:pt idx="0">
                  <c:v>280</c:v>
                </c:pt>
                <c:pt idx="1">
                  <c:v>302</c:v>
                </c:pt>
                <c:pt idx="2">
                  <c:v>337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1459712"/>
        <c:axId val="142086528"/>
      </c:barChart>
      <c:catAx>
        <c:axId val="131459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42086528"/>
        <c:crosses val="autoZero"/>
        <c:auto val="1"/>
        <c:lblAlgn val="ctr"/>
        <c:lblOffset val="100"/>
        <c:noMultiLvlLbl val="0"/>
      </c:catAx>
      <c:valAx>
        <c:axId val="142086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31459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PE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3593779552694156E-2"/>
          <c:y val="0"/>
          <c:w val="0.67996014340542332"/>
          <c:h val="0.88602690739333656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tint val="58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>
                  <a:tint val="86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2">
                  <a:shade val="86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2">
                  <a:shade val="58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Hoja1!$A$2:$A$5</c:f>
              <c:strCache>
                <c:ptCount val="4"/>
                <c:pt idx="0">
                  <c:v>Ica (Nazca)</c:v>
                </c:pt>
                <c:pt idx="1">
                  <c:v>Lurigancho - Chosica</c:v>
                </c:pt>
                <c:pt idx="2">
                  <c:v>Arequipa</c:v>
                </c:pt>
                <c:pt idx="3">
                  <c:v>Ayacucho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20</c:v>
                </c:pt>
                <c:pt idx="1">
                  <c:v>2</c:v>
                </c:pt>
                <c:pt idx="2">
                  <c:v>13</c:v>
                </c:pt>
                <c:pt idx="3">
                  <c:v>4</c:v>
                </c:pt>
              </c:numCache>
            </c:numRef>
          </c:val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6.7756636416686125E-2"/>
          <c:y val="0.79106621037544023"/>
          <c:w val="0.75191338859928547"/>
          <c:h val="0.1339901778869123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FD9F35-5924-467E-8158-34B79B07B81B}" type="doc">
      <dgm:prSet loTypeId="urn:microsoft.com/office/officeart/2005/8/layout/pyramid1" loCatId="pyramid" qsTypeId="urn:microsoft.com/office/officeart/2005/8/quickstyle/simple1" qsCatId="simple" csTypeId="urn:microsoft.com/office/officeart/2005/8/colors/accent3_2" csCatId="accent3" phldr="1"/>
      <dgm:spPr/>
    </dgm:pt>
    <dgm:pt modelId="{6730BF87-36EE-43E4-81ED-8EA729244F40}">
      <dgm:prSet phldrT="[Texto]" custT="1"/>
      <dgm:spPr>
        <a:solidFill>
          <a:srgbClr val="00B050"/>
        </a:solidFill>
      </dgm:spPr>
      <dgm:t>
        <a:bodyPr/>
        <a:lstStyle/>
        <a:p>
          <a:endParaRPr lang="es-ES" sz="2400" b="1" dirty="0"/>
        </a:p>
      </dgm:t>
    </dgm:pt>
    <dgm:pt modelId="{94CD8A7E-B102-4CDA-895D-A6C151FBB877}" type="parTrans" cxnId="{CB452D67-88E1-4EC6-9E45-55B39FB58E02}">
      <dgm:prSet/>
      <dgm:spPr/>
      <dgm:t>
        <a:bodyPr/>
        <a:lstStyle/>
        <a:p>
          <a:endParaRPr lang="es-ES"/>
        </a:p>
      </dgm:t>
    </dgm:pt>
    <dgm:pt modelId="{6B21292D-5BBD-44B2-8233-DB08F2D2484E}" type="sibTrans" cxnId="{CB452D67-88E1-4EC6-9E45-55B39FB58E02}">
      <dgm:prSet/>
      <dgm:spPr/>
      <dgm:t>
        <a:bodyPr/>
        <a:lstStyle/>
        <a:p>
          <a:endParaRPr lang="es-ES"/>
        </a:p>
      </dgm:t>
    </dgm:pt>
    <dgm:pt modelId="{9D9DD7CF-BB0A-43D8-8CA9-BBFB1171CC2F}">
      <dgm:prSet phldrT="[Texto]" custT="1"/>
      <dgm:spPr>
        <a:solidFill>
          <a:srgbClr val="00B050"/>
        </a:solidFill>
      </dgm:spPr>
      <dgm:t>
        <a:bodyPr/>
        <a:lstStyle/>
        <a:p>
          <a:endParaRPr lang="es-ES" sz="2400" b="1" dirty="0"/>
        </a:p>
      </dgm:t>
    </dgm:pt>
    <dgm:pt modelId="{CF1F62CF-8ED2-4DDE-BE3C-89A3B73BA905}" type="parTrans" cxnId="{C38F4C91-1802-40C9-810B-7A836B1892E9}">
      <dgm:prSet/>
      <dgm:spPr/>
      <dgm:t>
        <a:bodyPr/>
        <a:lstStyle/>
        <a:p>
          <a:endParaRPr lang="es-ES"/>
        </a:p>
      </dgm:t>
    </dgm:pt>
    <dgm:pt modelId="{E3F2FB16-3961-4898-AE9E-C884F6F12DB9}" type="sibTrans" cxnId="{C38F4C91-1802-40C9-810B-7A836B1892E9}">
      <dgm:prSet/>
      <dgm:spPr/>
      <dgm:t>
        <a:bodyPr/>
        <a:lstStyle/>
        <a:p>
          <a:endParaRPr lang="es-ES"/>
        </a:p>
      </dgm:t>
    </dgm:pt>
    <dgm:pt modelId="{58BC59D0-DE5C-40C1-B548-4136818A5676}">
      <dgm:prSet phldrT="[Texto]" custT="1"/>
      <dgm:spPr>
        <a:solidFill>
          <a:srgbClr val="00B050"/>
        </a:solidFill>
      </dgm:spPr>
      <dgm:t>
        <a:bodyPr/>
        <a:lstStyle/>
        <a:p>
          <a:endParaRPr lang="es-ES" sz="2400" b="1" dirty="0"/>
        </a:p>
      </dgm:t>
    </dgm:pt>
    <dgm:pt modelId="{534ECA75-7D89-4D45-9B51-A895BB43D70D}" type="parTrans" cxnId="{E0B8CEC1-821B-4F48-98C4-2B5553467222}">
      <dgm:prSet/>
      <dgm:spPr/>
      <dgm:t>
        <a:bodyPr/>
        <a:lstStyle/>
        <a:p>
          <a:endParaRPr lang="es-ES"/>
        </a:p>
      </dgm:t>
    </dgm:pt>
    <dgm:pt modelId="{ACDA524F-A8EE-46C7-B2D8-B4114F61E69B}" type="sibTrans" cxnId="{E0B8CEC1-821B-4F48-98C4-2B5553467222}">
      <dgm:prSet/>
      <dgm:spPr/>
      <dgm:t>
        <a:bodyPr/>
        <a:lstStyle/>
        <a:p>
          <a:endParaRPr lang="es-ES"/>
        </a:p>
      </dgm:t>
    </dgm:pt>
    <dgm:pt modelId="{2E385DEC-8557-48A6-85DA-052C6B718E0A}" type="pres">
      <dgm:prSet presAssocID="{7CFD9F35-5924-467E-8158-34B79B07B81B}" presName="Name0" presStyleCnt="0">
        <dgm:presLayoutVars>
          <dgm:dir/>
          <dgm:animLvl val="lvl"/>
          <dgm:resizeHandles val="exact"/>
        </dgm:presLayoutVars>
      </dgm:prSet>
      <dgm:spPr/>
    </dgm:pt>
    <dgm:pt modelId="{57C69B20-1EF1-49E3-B71E-0AE2BCBEC4C3}" type="pres">
      <dgm:prSet presAssocID="{9D9DD7CF-BB0A-43D8-8CA9-BBFB1171CC2F}" presName="Name8" presStyleCnt="0"/>
      <dgm:spPr/>
    </dgm:pt>
    <dgm:pt modelId="{12023AAB-8ABC-4495-AF86-F7BEBFBBA822}" type="pres">
      <dgm:prSet presAssocID="{9D9DD7CF-BB0A-43D8-8CA9-BBFB1171CC2F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20520B8-2C0C-45C4-B23E-2B537E4A114E}" type="pres">
      <dgm:prSet presAssocID="{9D9DD7CF-BB0A-43D8-8CA9-BBFB1171CC2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403CF82-4699-45D0-950B-435F337529BA}" type="pres">
      <dgm:prSet presAssocID="{58BC59D0-DE5C-40C1-B548-4136818A5676}" presName="Name8" presStyleCnt="0"/>
      <dgm:spPr/>
    </dgm:pt>
    <dgm:pt modelId="{C52A8918-1684-4FC6-AB53-AC97A7B481D8}" type="pres">
      <dgm:prSet presAssocID="{58BC59D0-DE5C-40C1-B548-4136818A5676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752A95C-7DE0-4E2E-A83D-74D8AD5A4751}" type="pres">
      <dgm:prSet presAssocID="{58BC59D0-DE5C-40C1-B548-4136818A567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96C5A6C-A03B-419E-BC0E-735A89ADE0C6}" type="pres">
      <dgm:prSet presAssocID="{6730BF87-36EE-43E4-81ED-8EA729244F40}" presName="Name8" presStyleCnt="0"/>
      <dgm:spPr/>
    </dgm:pt>
    <dgm:pt modelId="{F0E0747C-0427-4073-A813-A5AE3C2E36A8}" type="pres">
      <dgm:prSet presAssocID="{6730BF87-36EE-43E4-81ED-8EA729244F40}" presName="level" presStyleLbl="node1" presStyleIdx="2" presStyleCnt="3" custScaleY="156023" custLinFactNeighborX="2653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2F811A4-70D0-4E39-914E-08FAB176D32B}" type="pres">
      <dgm:prSet presAssocID="{6730BF87-36EE-43E4-81ED-8EA729244F4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0D1228D-6EAA-4906-8033-BE98C551D09C}" type="presOf" srcId="{58BC59D0-DE5C-40C1-B548-4136818A5676}" destId="{C52A8918-1684-4FC6-AB53-AC97A7B481D8}" srcOrd="0" destOrd="0" presId="urn:microsoft.com/office/officeart/2005/8/layout/pyramid1"/>
    <dgm:cxn modelId="{4A636E29-19C1-4330-A2F2-A556CEBE4207}" type="presOf" srcId="{58BC59D0-DE5C-40C1-B548-4136818A5676}" destId="{0752A95C-7DE0-4E2E-A83D-74D8AD5A4751}" srcOrd="1" destOrd="0" presId="urn:microsoft.com/office/officeart/2005/8/layout/pyramid1"/>
    <dgm:cxn modelId="{E0B8CEC1-821B-4F48-98C4-2B5553467222}" srcId="{7CFD9F35-5924-467E-8158-34B79B07B81B}" destId="{58BC59D0-DE5C-40C1-B548-4136818A5676}" srcOrd="1" destOrd="0" parTransId="{534ECA75-7D89-4D45-9B51-A895BB43D70D}" sibTransId="{ACDA524F-A8EE-46C7-B2D8-B4114F61E69B}"/>
    <dgm:cxn modelId="{E60F6B4D-2D42-427E-93DD-C50405DA9566}" type="presOf" srcId="{6730BF87-36EE-43E4-81ED-8EA729244F40}" destId="{12F811A4-70D0-4E39-914E-08FAB176D32B}" srcOrd="1" destOrd="0" presId="urn:microsoft.com/office/officeart/2005/8/layout/pyramid1"/>
    <dgm:cxn modelId="{8BDB733B-3690-4AFD-8279-51860DCE212C}" type="presOf" srcId="{6730BF87-36EE-43E4-81ED-8EA729244F40}" destId="{F0E0747C-0427-4073-A813-A5AE3C2E36A8}" srcOrd="0" destOrd="0" presId="urn:microsoft.com/office/officeart/2005/8/layout/pyramid1"/>
    <dgm:cxn modelId="{5FF519C6-79DA-4B97-87BF-AFC4C756F7B4}" type="presOf" srcId="{9D9DD7CF-BB0A-43D8-8CA9-BBFB1171CC2F}" destId="{620520B8-2C0C-45C4-B23E-2B537E4A114E}" srcOrd="1" destOrd="0" presId="urn:microsoft.com/office/officeart/2005/8/layout/pyramid1"/>
    <dgm:cxn modelId="{96EC15C2-7EFA-42D7-9975-B5834662241E}" type="presOf" srcId="{7CFD9F35-5924-467E-8158-34B79B07B81B}" destId="{2E385DEC-8557-48A6-85DA-052C6B718E0A}" srcOrd="0" destOrd="0" presId="urn:microsoft.com/office/officeart/2005/8/layout/pyramid1"/>
    <dgm:cxn modelId="{3AD81AC3-8547-4DE8-A454-09FB98635D3F}" type="presOf" srcId="{9D9DD7CF-BB0A-43D8-8CA9-BBFB1171CC2F}" destId="{12023AAB-8ABC-4495-AF86-F7BEBFBBA822}" srcOrd="0" destOrd="0" presId="urn:microsoft.com/office/officeart/2005/8/layout/pyramid1"/>
    <dgm:cxn modelId="{C38F4C91-1802-40C9-810B-7A836B1892E9}" srcId="{7CFD9F35-5924-467E-8158-34B79B07B81B}" destId="{9D9DD7CF-BB0A-43D8-8CA9-BBFB1171CC2F}" srcOrd="0" destOrd="0" parTransId="{CF1F62CF-8ED2-4DDE-BE3C-89A3B73BA905}" sibTransId="{E3F2FB16-3961-4898-AE9E-C884F6F12DB9}"/>
    <dgm:cxn modelId="{CB452D67-88E1-4EC6-9E45-55B39FB58E02}" srcId="{7CFD9F35-5924-467E-8158-34B79B07B81B}" destId="{6730BF87-36EE-43E4-81ED-8EA729244F40}" srcOrd="2" destOrd="0" parTransId="{94CD8A7E-B102-4CDA-895D-A6C151FBB877}" sibTransId="{6B21292D-5BBD-44B2-8233-DB08F2D2484E}"/>
    <dgm:cxn modelId="{45D3C9DF-0CDD-4EF3-B021-1AB7D30A3117}" type="presParOf" srcId="{2E385DEC-8557-48A6-85DA-052C6B718E0A}" destId="{57C69B20-1EF1-49E3-B71E-0AE2BCBEC4C3}" srcOrd="0" destOrd="0" presId="urn:microsoft.com/office/officeart/2005/8/layout/pyramid1"/>
    <dgm:cxn modelId="{B990C9B9-6DC3-4F26-A76F-E7E2E4BBDEF3}" type="presParOf" srcId="{57C69B20-1EF1-49E3-B71E-0AE2BCBEC4C3}" destId="{12023AAB-8ABC-4495-AF86-F7BEBFBBA822}" srcOrd="0" destOrd="0" presId="urn:microsoft.com/office/officeart/2005/8/layout/pyramid1"/>
    <dgm:cxn modelId="{1C28D1DB-D05D-4539-AB84-D9D3A6AB3C01}" type="presParOf" srcId="{57C69B20-1EF1-49E3-B71E-0AE2BCBEC4C3}" destId="{620520B8-2C0C-45C4-B23E-2B537E4A114E}" srcOrd="1" destOrd="0" presId="urn:microsoft.com/office/officeart/2005/8/layout/pyramid1"/>
    <dgm:cxn modelId="{B3600E3F-5258-4FDD-A74D-379C3B7E07DE}" type="presParOf" srcId="{2E385DEC-8557-48A6-85DA-052C6B718E0A}" destId="{3403CF82-4699-45D0-950B-435F337529BA}" srcOrd="1" destOrd="0" presId="urn:microsoft.com/office/officeart/2005/8/layout/pyramid1"/>
    <dgm:cxn modelId="{9D5605F2-D9CC-4EF8-89C1-1D02C27E462B}" type="presParOf" srcId="{3403CF82-4699-45D0-950B-435F337529BA}" destId="{C52A8918-1684-4FC6-AB53-AC97A7B481D8}" srcOrd="0" destOrd="0" presId="urn:microsoft.com/office/officeart/2005/8/layout/pyramid1"/>
    <dgm:cxn modelId="{AF9876CA-1B33-4F32-A31D-C7F7D0B348F6}" type="presParOf" srcId="{3403CF82-4699-45D0-950B-435F337529BA}" destId="{0752A95C-7DE0-4E2E-A83D-74D8AD5A4751}" srcOrd="1" destOrd="0" presId="urn:microsoft.com/office/officeart/2005/8/layout/pyramid1"/>
    <dgm:cxn modelId="{0AAAB9DB-36E5-4441-8DBF-0763E5A7A59F}" type="presParOf" srcId="{2E385DEC-8557-48A6-85DA-052C6B718E0A}" destId="{596C5A6C-A03B-419E-BC0E-735A89ADE0C6}" srcOrd="2" destOrd="0" presId="urn:microsoft.com/office/officeart/2005/8/layout/pyramid1"/>
    <dgm:cxn modelId="{727B3E17-BE2F-442D-87C7-44314973BA42}" type="presParOf" srcId="{596C5A6C-A03B-419E-BC0E-735A89ADE0C6}" destId="{F0E0747C-0427-4073-A813-A5AE3C2E36A8}" srcOrd="0" destOrd="0" presId="urn:microsoft.com/office/officeart/2005/8/layout/pyramid1"/>
    <dgm:cxn modelId="{B5954D28-02E3-43DE-A3F6-62905A3079E7}" type="presParOf" srcId="{596C5A6C-A03B-419E-BC0E-735A89ADE0C6}" destId="{12F811A4-70D0-4E39-914E-08FAB176D32B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1A8F8A0-EC20-42E5-93FA-794824A6F0D9}" type="doc">
      <dgm:prSet loTypeId="urn:microsoft.com/office/officeart/2005/8/layout/funne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82C00BFD-739E-4A63-9316-8F80386B47A2}">
      <dgm:prSet phldrT="[Texto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xfrm>
          <a:off x="1512170" y="66781"/>
          <a:ext cx="1240740" cy="1190527"/>
        </a:xfrm>
        <a:prstGeom prst="ellipse">
          <a:avLst/>
        </a:prstGeom>
        <a:solidFill>
          <a:srgbClr val="0B8333"/>
        </a:solidFill>
        <a:ln w="38100" cap="flat" cmpd="sng" algn="ctr">
          <a:solidFill>
            <a:sysClr val="window" lastClr="FFFFFF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es-PE" sz="1200" b="1" dirty="0" smtClean="0">
              <a:solidFill>
                <a:sysClr val="window" lastClr="FFFFFF"/>
              </a:solidFill>
              <a:latin typeface="Century Gothic" pitchFamily="34" charset="0"/>
              <a:ea typeface="+mn-ea"/>
              <a:cs typeface="+mn-cs"/>
            </a:rPr>
            <a:t>Denuncia Ambiental</a:t>
          </a:r>
          <a:endParaRPr lang="es-PE" sz="1200" b="1" dirty="0">
            <a:solidFill>
              <a:sysClr val="window" lastClr="FFFFFF"/>
            </a:solidFill>
            <a:latin typeface="Century Gothic" pitchFamily="34" charset="0"/>
            <a:ea typeface="+mn-ea"/>
            <a:cs typeface="+mn-cs"/>
          </a:endParaRPr>
        </a:p>
      </dgm:t>
    </dgm:pt>
    <dgm:pt modelId="{EC485DB4-3158-4B36-A2EE-16C15088A49D}" type="parTrans" cxnId="{2BE93C95-A6DC-44B1-8DB0-F8F0ED2FD672}">
      <dgm:prSet/>
      <dgm:spPr/>
      <dgm:t>
        <a:bodyPr/>
        <a:lstStyle/>
        <a:p>
          <a:endParaRPr lang="es-PE" b="1"/>
        </a:p>
      </dgm:t>
    </dgm:pt>
    <dgm:pt modelId="{C00AF600-2086-438C-99CA-6BA257694315}" type="sibTrans" cxnId="{2BE93C95-A6DC-44B1-8DB0-F8F0ED2FD672}">
      <dgm:prSet/>
      <dgm:spPr/>
      <dgm:t>
        <a:bodyPr/>
        <a:lstStyle/>
        <a:p>
          <a:endParaRPr lang="es-PE" b="1"/>
        </a:p>
      </dgm:t>
    </dgm:pt>
    <dgm:pt modelId="{E48346BB-64BA-4254-9311-4DE28EE70222}">
      <dgm:prSet phldrT="[Texto]"/>
      <dgm:spPr>
        <a:xfrm>
          <a:off x="676875" y="3071289"/>
          <a:ext cx="2030625" cy="507656"/>
        </a:xfrm>
        <a:prstGeom prst="flowChartPredefinedProcess">
          <a:avLst/>
        </a:prstGeom>
        <a:noFill/>
        <a:ln>
          <a:noFill/>
        </a:ln>
        <a:effectLst/>
      </dgm:spPr>
      <dgm:t>
        <a:bodyPr/>
        <a:lstStyle/>
        <a:p>
          <a:endParaRPr lang="es-PE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9650CAEA-ADD2-4893-9060-FEE6BD628DAC}" type="parTrans" cxnId="{CAE87F48-762A-4EA2-A657-53C1DBDD5F3B}">
      <dgm:prSet/>
      <dgm:spPr/>
      <dgm:t>
        <a:bodyPr/>
        <a:lstStyle/>
        <a:p>
          <a:endParaRPr lang="es-PE" b="1"/>
        </a:p>
      </dgm:t>
    </dgm:pt>
    <dgm:pt modelId="{30822502-3609-4209-B8C9-5A02F01012DD}" type="sibTrans" cxnId="{CAE87F48-762A-4EA2-A657-53C1DBDD5F3B}">
      <dgm:prSet/>
      <dgm:spPr/>
      <dgm:t>
        <a:bodyPr/>
        <a:lstStyle/>
        <a:p>
          <a:endParaRPr lang="es-PE" b="1"/>
        </a:p>
      </dgm:t>
    </dgm:pt>
    <dgm:pt modelId="{125CDFC8-7BC2-4E03-AAC4-9819458F0093}">
      <dgm:prSet phldrT="[Texto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xfrm>
          <a:off x="720083" y="877048"/>
          <a:ext cx="954703" cy="954703"/>
        </a:xfrm>
        <a:prstGeom prst="ellipse">
          <a:avLst/>
        </a:prstGeom>
        <a:solidFill>
          <a:srgbClr val="0B8333"/>
        </a:solidFill>
        <a:ln w="38100" cap="flat" cmpd="sng" algn="ctr">
          <a:solidFill>
            <a:sysClr val="window" lastClr="FFFFFF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es-PE" sz="1000" b="1" dirty="0" smtClean="0">
              <a:solidFill>
                <a:sysClr val="window" lastClr="FFFFFF"/>
              </a:solidFill>
              <a:latin typeface="Century Gothic" pitchFamily="34" charset="0"/>
              <a:ea typeface="+mn-ea"/>
              <a:cs typeface="+mn-cs"/>
            </a:rPr>
            <a:t>Denuncia Ambiental</a:t>
          </a:r>
          <a:endParaRPr lang="es-PE" sz="1000" b="1" dirty="0">
            <a:solidFill>
              <a:sysClr val="window" lastClr="FFFFFF"/>
            </a:solidFill>
            <a:latin typeface="Century Gothic" pitchFamily="34" charset="0"/>
            <a:ea typeface="+mn-ea"/>
            <a:cs typeface="+mn-cs"/>
          </a:endParaRPr>
        </a:p>
      </dgm:t>
    </dgm:pt>
    <dgm:pt modelId="{7ADBE964-DBD6-4AFB-869B-878A1CAC4915}" type="parTrans" cxnId="{FB8A996B-FCE4-4F8D-B6F2-F2793B24DE6B}">
      <dgm:prSet/>
      <dgm:spPr/>
      <dgm:t>
        <a:bodyPr/>
        <a:lstStyle/>
        <a:p>
          <a:endParaRPr lang="es-PE" b="1"/>
        </a:p>
      </dgm:t>
    </dgm:pt>
    <dgm:pt modelId="{2ED44D58-24E5-4AFC-B213-A432EF2EBBF4}" type="sibTrans" cxnId="{FB8A996B-FCE4-4F8D-B6F2-F2793B24DE6B}">
      <dgm:prSet/>
      <dgm:spPr/>
      <dgm:t>
        <a:bodyPr/>
        <a:lstStyle/>
        <a:p>
          <a:endParaRPr lang="es-PE" b="1"/>
        </a:p>
      </dgm:t>
    </dgm:pt>
    <dgm:pt modelId="{6444A724-B274-49D6-AF22-9FE625A17523}">
      <dgm:prSet phldrT="[Texto]"/>
      <dgm:spPr>
        <a:xfrm>
          <a:off x="1390978" y="1815008"/>
          <a:ext cx="761484" cy="761484"/>
        </a:xfrm>
        <a:prstGeom prst="ellipse">
          <a:avLst/>
        </a:prstGeom>
        <a:solidFill>
          <a:srgbClr val="49C37A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PE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Denuncia Ambiental</a:t>
          </a:r>
          <a:endParaRPr lang="es-PE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D36EB311-DAEE-411D-A424-504908348D57}" type="parTrans" cxnId="{C7D0B44D-F309-414A-AD12-5B6DE79BE10A}">
      <dgm:prSet/>
      <dgm:spPr/>
      <dgm:t>
        <a:bodyPr/>
        <a:lstStyle/>
        <a:p>
          <a:endParaRPr lang="es-PE" b="1"/>
        </a:p>
      </dgm:t>
    </dgm:pt>
    <dgm:pt modelId="{F1B01AC9-5D46-43E4-9297-EBB1C39713D3}" type="sibTrans" cxnId="{C7D0B44D-F309-414A-AD12-5B6DE79BE10A}">
      <dgm:prSet/>
      <dgm:spPr/>
      <dgm:t>
        <a:bodyPr/>
        <a:lstStyle/>
        <a:p>
          <a:endParaRPr lang="es-PE" b="1"/>
        </a:p>
      </dgm:t>
    </dgm:pt>
    <dgm:pt modelId="{46A6BD26-F826-4648-9610-47C296F9782B}" type="pres">
      <dgm:prSet presAssocID="{11A8F8A0-EC20-42E5-93FA-794824A6F0D9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77A8CDF2-54D0-4458-94B8-D0C0144D03A6}" type="pres">
      <dgm:prSet presAssocID="{11A8F8A0-EC20-42E5-93FA-794824A6F0D9}" presName="ellipse" presStyleLbl="trBgShp" presStyleIdx="0" presStyleCnt="1"/>
      <dgm:spPr>
        <a:xfrm>
          <a:off x="597342" y="998358"/>
          <a:ext cx="2182922" cy="758100"/>
        </a:xfrm>
        <a:prstGeom prst="ellipse">
          <a:avLst/>
        </a:prstGeom>
        <a:solidFill>
          <a:srgbClr val="49C37A">
            <a:tint val="50000"/>
            <a:alpha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s-ES"/>
        </a:p>
      </dgm:t>
    </dgm:pt>
    <dgm:pt modelId="{555E0BBA-FC21-4A5B-A132-75ADCC9A3B96}" type="pres">
      <dgm:prSet presAssocID="{11A8F8A0-EC20-42E5-93FA-794824A6F0D9}" presName="arrow1" presStyleLbl="fgShp" presStyleIdx="0" presStyleCnt="1" custLinFactNeighborX="-24468"/>
      <dgm:spPr>
        <a:xfrm>
          <a:off x="1377153" y="2854689"/>
          <a:ext cx="423047" cy="270750"/>
        </a:xfrm>
        <a:prstGeom prst="downArrow">
          <a:avLst/>
        </a:prstGeom>
        <a:solidFill>
          <a:srgbClr val="49C37A">
            <a:tint val="6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es-ES"/>
        </a:p>
      </dgm:t>
    </dgm:pt>
    <dgm:pt modelId="{5AF4A96F-11DE-47B4-9A81-42C2F9820049}" type="pres">
      <dgm:prSet presAssocID="{11A8F8A0-EC20-42E5-93FA-794824A6F0D9}" presName="rectangle" presStyleLbl="revTx" presStyleIdx="0" presStyleCnt="1">
        <dgm:presLayoutVars>
          <dgm:bulletEnabled val="1"/>
        </dgm:presLayoutVars>
      </dgm:prSet>
      <dgm:spPr>
        <a:prstGeom prst="flowChartPredefinedProcess">
          <a:avLst/>
        </a:prstGeom>
      </dgm:spPr>
      <dgm:t>
        <a:bodyPr/>
        <a:lstStyle/>
        <a:p>
          <a:endParaRPr lang="es-PE"/>
        </a:p>
      </dgm:t>
    </dgm:pt>
    <dgm:pt modelId="{90260362-CC79-4874-B663-BABC99413636}" type="pres">
      <dgm:prSet presAssocID="{125CDFC8-7BC2-4E03-AAC4-9819458F0093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A079E0F1-7604-4BD6-96CC-263A57B745D1}" type="pres">
      <dgm:prSet presAssocID="{6444A724-B274-49D6-AF22-9FE625A17523}" presName="item2" presStyleLbl="node1" presStyleIdx="1" presStyleCnt="3" custScaleX="125374" custScaleY="125374" custLinFactNeighborX="-3861" custLinFactNeighborY="-3546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54EA386A-F597-4C11-9EAF-7F47068262B7}" type="pres">
      <dgm:prSet presAssocID="{E48346BB-64BA-4254-9311-4DE28EE70222}" presName="item3" presStyleLbl="node1" presStyleIdx="2" presStyleCnt="3" custScaleX="162937" custScaleY="156343" custLinFactY="-2210" custLinFactNeighborX="16717" custLinFactNeighborY="-100000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1FD061BE-6787-4293-BA74-4239305A0922}" type="pres">
      <dgm:prSet presAssocID="{11A8F8A0-EC20-42E5-93FA-794824A6F0D9}" presName="funnel" presStyleLbl="trAlignAcc1" presStyleIdx="0" presStyleCnt="1" custLinFactNeighborX="-3191"/>
      <dgm:spPr>
        <a:xfrm>
          <a:off x="432059" y="905288"/>
          <a:ext cx="2369063" cy="1895250"/>
        </a:xfrm>
        <a:prstGeom prst="funnel">
          <a:avLst/>
        </a:prstGeom>
        <a:solidFill>
          <a:sysClr val="window" lastClr="FFFFFF">
            <a:alpha val="4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9C37A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ES"/>
        </a:p>
      </dgm:t>
    </dgm:pt>
  </dgm:ptLst>
  <dgm:cxnLst>
    <dgm:cxn modelId="{0602DAA8-0B3E-40F6-AB90-8665C618308A}" type="presOf" srcId="{11A8F8A0-EC20-42E5-93FA-794824A6F0D9}" destId="{46A6BD26-F826-4648-9610-47C296F9782B}" srcOrd="0" destOrd="0" presId="urn:microsoft.com/office/officeart/2005/8/layout/funnel1"/>
    <dgm:cxn modelId="{C7D0B44D-F309-414A-AD12-5B6DE79BE10A}" srcId="{11A8F8A0-EC20-42E5-93FA-794824A6F0D9}" destId="{6444A724-B274-49D6-AF22-9FE625A17523}" srcOrd="2" destOrd="0" parTransId="{D36EB311-DAEE-411D-A424-504908348D57}" sibTransId="{F1B01AC9-5D46-43E4-9297-EBB1C39713D3}"/>
    <dgm:cxn modelId="{286C1627-6E75-4BAD-AA0C-8A078D33B075}" type="presOf" srcId="{82C00BFD-739E-4A63-9316-8F80386B47A2}" destId="{54EA386A-F597-4C11-9EAF-7F47068262B7}" srcOrd="0" destOrd="0" presId="urn:microsoft.com/office/officeart/2005/8/layout/funnel1"/>
    <dgm:cxn modelId="{2BE93C95-A6DC-44B1-8DB0-F8F0ED2FD672}" srcId="{11A8F8A0-EC20-42E5-93FA-794824A6F0D9}" destId="{82C00BFD-739E-4A63-9316-8F80386B47A2}" srcOrd="0" destOrd="0" parTransId="{EC485DB4-3158-4B36-A2EE-16C15088A49D}" sibTransId="{C00AF600-2086-438C-99CA-6BA257694315}"/>
    <dgm:cxn modelId="{FB8A996B-FCE4-4F8D-B6F2-F2793B24DE6B}" srcId="{11A8F8A0-EC20-42E5-93FA-794824A6F0D9}" destId="{125CDFC8-7BC2-4E03-AAC4-9819458F0093}" srcOrd="1" destOrd="0" parTransId="{7ADBE964-DBD6-4AFB-869B-878A1CAC4915}" sibTransId="{2ED44D58-24E5-4AFC-B213-A432EF2EBBF4}"/>
    <dgm:cxn modelId="{E04C8135-39B0-43F0-AD33-EBB7E6E650DB}" type="presOf" srcId="{E48346BB-64BA-4254-9311-4DE28EE70222}" destId="{5AF4A96F-11DE-47B4-9A81-42C2F9820049}" srcOrd="0" destOrd="0" presId="urn:microsoft.com/office/officeart/2005/8/layout/funnel1"/>
    <dgm:cxn modelId="{ADA9E437-0205-4BC4-9AD1-2A59ACC4A61E}" type="presOf" srcId="{125CDFC8-7BC2-4E03-AAC4-9819458F0093}" destId="{A079E0F1-7604-4BD6-96CC-263A57B745D1}" srcOrd="0" destOrd="0" presId="urn:microsoft.com/office/officeart/2005/8/layout/funnel1"/>
    <dgm:cxn modelId="{FDF0AD5F-99E7-4444-ABE9-87E4E9551F14}" type="presOf" srcId="{6444A724-B274-49D6-AF22-9FE625A17523}" destId="{90260362-CC79-4874-B663-BABC99413636}" srcOrd="0" destOrd="0" presId="urn:microsoft.com/office/officeart/2005/8/layout/funnel1"/>
    <dgm:cxn modelId="{CAE87F48-762A-4EA2-A657-53C1DBDD5F3B}" srcId="{11A8F8A0-EC20-42E5-93FA-794824A6F0D9}" destId="{E48346BB-64BA-4254-9311-4DE28EE70222}" srcOrd="3" destOrd="0" parTransId="{9650CAEA-ADD2-4893-9060-FEE6BD628DAC}" sibTransId="{30822502-3609-4209-B8C9-5A02F01012DD}"/>
    <dgm:cxn modelId="{2024639E-363F-437B-A3AD-B746F2B60608}" type="presParOf" srcId="{46A6BD26-F826-4648-9610-47C296F9782B}" destId="{77A8CDF2-54D0-4458-94B8-D0C0144D03A6}" srcOrd="0" destOrd="0" presId="urn:microsoft.com/office/officeart/2005/8/layout/funnel1"/>
    <dgm:cxn modelId="{5A469E92-D405-4900-A4C2-AAFE1D4F3976}" type="presParOf" srcId="{46A6BD26-F826-4648-9610-47C296F9782B}" destId="{555E0BBA-FC21-4A5B-A132-75ADCC9A3B96}" srcOrd="1" destOrd="0" presId="urn:microsoft.com/office/officeart/2005/8/layout/funnel1"/>
    <dgm:cxn modelId="{27987AC0-B4AC-47AB-B83E-A8FB59E866A4}" type="presParOf" srcId="{46A6BD26-F826-4648-9610-47C296F9782B}" destId="{5AF4A96F-11DE-47B4-9A81-42C2F9820049}" srcOrd="2" destOrd="0" presId="urn:microsoft.com/office/officeart/2005/8/layout/funnel1"/>
    <dgm:cxn modelId="{E4424BF3-E933-4EB4-A8A8-2CE9BBF4B975}" type="presParOf" srcId="{46A6BD26-F826-4648-9610-47C296F9782B}" destId="{90260362-CC79-4874-B663-BABC99413636}" srcOrd="3" destOrd="0" presId="urn:microsoft.com/office/officeart/2005/8/layout/funnel1"/>
    <dgm:cxn modelId="{E14D9471-95A7-46BA-B963-85C32AB97827}" type="presParOf" srcId="{46A6BD26-F826-4648-9610-47C296F9782B}" destId="{A079E0F1-7604-4BD6-96CC-263A57B745D1}" srcOrd="4" destOrd="0" presId="urn:microsoft.com/office/officeart/2005/8/layout/funnel1"/>
    <dgm:cxn modelId="{1D7E0E85-7D2E-47AE-92A0-2ED298540B5B}" type="presParOf" srcId="{46A6BD26-F826-4648-9610-47C296F9782B}" destId="{54EA386A-F597-4C11-9EAF-7F47068262B7}" srcOrd="5" destOrd="0" presId="urn:microsoft.com/office/officeart/2005/8/layout/funnel1"/>
    <dgm:cxn modelId="{DBD44906-460A-4C70-9ECC-C140EB6D2A36}" type="presParOf" srcId="{46A6BD26-F826-4648-9610-47C296F9782B}" destId="{1FD061BE-6787-4293-BA74-4239305A0922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D5DED8B-CF40-4BF5-BFE5-184DE328AC02}" type="doc">
      <dgm:prSet loTypeId="urn:microsoft.com/office/officeart/2009/layout/CircleArrowProcess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DBED58C8-BB2E-45CA-B8DB-914F5AD86231}">
      <dgm:prSet phldrT="[Texto]" custT="1"/>
      <dgm:spPr>
        <a:xfrm>
          <a:off x="1317184" y="1014713"/>
          <a:ext cx="916208" cy="457994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es-PE" sz="12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itchFamily="34" charset="0"/>
              <a:ea typeface="+mn-ea"/>
              <a:cs typeface="+mn-cs"/>
            </a:rPr>
            <a:t>Supervisión de campo o gabinete</a:t>
          </a:r>
          <a:endParaRPr lang="es-PE" sz="12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 pitchFamily="34" charset="0"/>
            <a:ea typeface="+mn-ea"/>
            <a:cs typeface="+mn-cs"/>
          </a:endParaRPr>
        </a:p>
      </dgm:t>
    </dgm:pt>
    <dgm:pt modelId="{41B10785-40C3-4D29-B551-BF0EE8F55FEC}" type="parTrans" cxnId="{F0EEEE23-6ED0-4970-9707-42AC8445D6CF}">
      <dgm:prSet/>
      <dgm:spPr/>
      <dgm:t>
        <a:bodyPr/>
        <a:lstStyle/>
        <a:p>
          <a:endParaRPr lang="es-PE" sz="1200">
            <a:latin typeface="Century Gothic" pitchFamily="34" charset="0"/>
          </a:endParaRPr>
        </a:p>
      </dgm:t>
    </dgm:pt>
    <dgm:pt modelId="{C378E502-D3AC-4760-9420-665ED53C3131}" type="sibTrans" cxnId="{F0EEEE23-6ED0-4970-9707-42AC8445D6CF}">
      <dgm:prSet/>
      <dgm:spPr/>
      <dgm:t>
        <a:bodyPr/>
        <a:lstStyle/>
        <a:p>
          <a:endParaRPr lang="es-PE" sz="1200">
            <a:latin typeface="Century Gothic" pitchFamily="34" charset="0"/>
          </a:endParaRPr>
        </a:p>
      </dgm:t>
    </dgm:pt>
    <dgm:pt modelId="{3C977F6C-47C7-44EB-970F-6E39BBB85329}">
      <dgm:prSet phldrT="[Texto]" custT="1"/>
      <dgm:spPr>
        <a:xfrm>
          <a:off x="861093" y="1967698"/>
          <a:ext cx="916208" cy="457994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es-PE" sz="12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itchFamily="34" charset="0"/>
              <a:ea typeface="+mn-ea"/>
              <a:cs typeface="+mn-cs"/>
            </a:rPr>
            <a:t>Informe de Supervisión</a:t>
          </a:r>
          <a:endParaRPr lang="es-PE" sz="12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 pitchFamily="34" charset="0"/>
            <a:ea typeface="+mn-ea"/>
            <a:cs typeface="+mn-cs"/>
          </a:endParaRPr>
        </a:p>
      </dgm:t>
    </dgm:pt>
    <dgm:pt modelId="{A16F7FBC-C14C-4053-8A4D-8A33B1A511DE}" type="parTrans" cxnId="{5E1F0123-0B24-4C7D-9AB5-0D422F8E3F02}">
      <dgm:prSet/>
      <dgm:spPr/>
      <dgm:t>
        <a:bodyPr/>
        <a:lstStyle/>
        <a:p>
          <a:endParaRPr lang="es-PE" sz="1200">
            <a:latin typeface="Century Gothic" pitchFamily="34" charset="0"/>
          </a:endParaRPr>
        </a:p>
      </dgm:t>
    </dgm:pt>
    <dgm:pt modelId="{6A570F8A-A6E8-48F1-B6A7-BD1E8730417D}" type="sibTrans" cxnId="{5E1F0123-0B24-4C7D-9AB5-0D422F8E3F02}">
      <dgm:prSet/>
      <dgm:spPr/>
      <dgm:t>
        <a:bodyPr/>
        <a:lstStyle/>
        <a:p>
          <a:endParaRPr lang="es-PE" sz="1200">
            <a:latin typeface="Century Gothic" pitchFamily="34" charset="0"/>
          </a:endParaRPr>
        </a:p>
      </dgm:t>
    </dgm:pt>
    <dgm:pt modelId="{42A25167-74A2-4772-BAC3-8DF84465BA91}">
      <dgm:prSet phldrT="[Texto]" custT="1"/>
      <dgm:spPr>
        <a:xfrm>
          <a:off x="1319352" y="2922053"/>
          <a:ext cx="916208" cy="457994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es-PE" sz="12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itchFamily="34" charset="0"/>
              <a:ea typeface="+mn-ea"/>
              <a:cs typeface="+mn-cs"/>
            </a:rPr>
            <a:t>Informe Técnico Acusatorio</a:t>
          </a:r>
          <a:endParaRPr lang="es-PE" sz="12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 pitchFamily="34" charset="0"/>
            <a:ea typeface="+mn-ea"/>
            <a:cs typeface="+mn-cs"/>
          </a:endParaRPr>
        </a:p>
      </dgm:t>
    </dgm:pt>
    <dgm:pt modelId="{3DDCF38F-BC55-4A40-A04B-E1893345C728}" type="parTrans" cxnId="{5C71BB75-3A2B-4628-8246-AEE28B04FCDE}">
      <dgm:prSet/>
      <dgm:spPr/>
      <dgm:t>
        <a:bodyPr/>
        <a:lstStyle/>
        <a:p>
          <a:endParaRPr lang="es-PE" sz="1200">
            <a:latin typeface="Century Gothic" pitchFamily="34" charset="0"/>
          </a:endParaRPr>
        </a:p>
      </dgm:t>
    </dgm:pt>
    <dgm:pt modelId="{03637F7C-C0E1-454D-863B-16C744F5223F}" type="sibTrans" cxnId="{5C71BB75-3A2B-4628-8246-AEE28B04FCDE}">
      <dgm:prSet/>
      <dgm:spPr/>
      <dgm:t>
        <a:bodyPr/>
        <a:lstStyle/>
        <a:p>
          <a:endParaRPr lang="es-PE" sz="1200">
            <a:latin typeface="Century Gothic" pitchFamily="34" charset="0"/>
          </a:endParaRPr>
        </a:p>
      </dgm:t>
    </dgm:pt>
    <dgm:pt modelId="{5FEDB30B-ABBE-411E-94A6-32DB1072F655}" type="pres">
      <dgm:prSet presAssocID="{5D5DED8B-CF40-4BF5-BFE5-184DE328AC02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s-PE"/>
        </a:p>
      </dgm:t>
    </dgm:pt>
    <dgm:pt modelId="{9D515615-2015-43B2-958D-881F053164AD}" type="pres">
      <dgm:prSet presAssocID="{DBED58C8-BB2E-45CA-B8DB-914F5AD86231}" presName="Accent1" presStyleCnt="0"/>
      <dgm:spPr/>
    </dgm:pt>
    <dgm:pt modelId="{7947204B-349F-442D-A994-4FF43F297810}" type="pres">
      <dgm:prSet presAssocID="{DBED58C8-BB2E-45CA-B8DB-914F5AD86231}" presName="Accent" presStyleLbl="node1" presStyleIdx="0" presStyleCnt="3"/>
      <dgm:spPr>
        <a:xfrm>
          <a:off x="952745" y="419354"/>
          <a:ext cx="1648803" cy="1649054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rgbClr val="B4F2C3">
            <a:lumMod val="9000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es-ES"/>
        </a:p>
      </dgm:t>
    </dgm:pt>
    <dgm:pt modelId="{421F71F9-8E00-4E3B-AFEF-4034B8F169F4}" type="pres">
      <dgm:prSet presAssocID="{DBED58C8-BB2E-45CA-B8DB-914F5AD86231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5FA76798-9092-4D21-90D9-806F20512F50}" type="pres">
      <dgm:prSet presAssocID="{3C977F6C-47C7-44EB-970F-6E39BBB85329}" presName="Accent2" presStyleCnt="0"/>
      <dgm:spPr/>
    </dgm:pt>
    <dgm:pt modelId="{2A9C2A61-CE59-4A13-8D3A-03358FFE895B}" type="pres">
      <dgm:prSet presAssocID="{3C977F6C-47C7-44EB-970F-6E39BBB85329}" presName="Accent" presStyleLbl="node1" presStyleIdx="1" presStyleCnt="3"/>
      <dgm:spPr>
        <a:xfrm>
          <a:off x="494795" y="1366858"/>
          <a:ext cx="1648803" cy="1649054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rgbClr val="B4F2C3">
            <a:lumMod val="5000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es-ES"/>
        </a:p>
      </dgm:t>
    </dgm:pt>
    <dgm:pt modelId="{05778340-DBE2-4EBA-B3D4-A3CE73526DD2}" type="pres">
      <dgm:prSet presAssocID="{3C977F6C-47C7-44EB-970F-6E39BBB85329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F2BD7709-5B09-4887-AD7C-EF6FDBCA1663}" type="pres">
      <dgm:prSet presAssocID="{42A25167-74A2-4772-BAC3-8DF84465BA91}" presName="Accent3" presStyleCnt="0"/>
      <dgm:spPr/>
    </dgm:pt>
    <dgm:pt modelId="{68578C1C-6CAF-4614-AA48-601DA8DFE505}" type="pres">
      <dgm:prSet presAssocID="{42A25167-74A2-4772-BAC3-8DF84465BA91}" presName="Accent" presStyleLbl="node1" presStyleIdx="2" presStyleCnt="3"/>
      <dgm:spPr>
        <a:xfrm>
          <a:off x="1070096" y="2427747"/>
          <a:ext cx="1416577" cy="1417145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rgbClr val="B4F2C3">
            <a:lumMod val="2500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es-ES"/>
        </a:p>
      </dgm:t>
    </dgm:pt>
    <dgm:pt modelId="{35E1037B-B42D-4864-BD1F-B37CAD23ED62}" type="pres">
      <dgm:prSet presAssocID="{42A25167-74A2-4772-BAC3-8DF84465BA91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AD4C18E4-6DCF-497D-B530-FF913475F444}" type="presOf" srcId="{3C977F6C-47C7-44EB-970F-6E39BBB85329}" destId="{05778340-DBE2-4EBA-B3D4-A3CE73526DD2}" srcOrd="0" destOrd="0" presId="urn:microsoft.com/office/officeart/2009/layout/CircleArrowProcess"/>
    <dgm:cxn modelId="{5E1F0123-0B24-4C7D-9AB5-0D422F8E3F02}" srcId="{5D5DED8B-CF40-4BF5-BFE5-184DE328AC02}" destId="{3C977F6C-47C7-44EB-970F-6E39BBB85329}" srcOrd="1" destOrd="0" parTransId="{A16F7FBC-C14C-4053-8A4D-8A33B1A511DE}" sibTransId="{6A570F8A-A6E8-48F1-B6A7-BD1E8730417D}"/>
    <dgm:cxn modelId="{F0EEEE23-6ED0-4970-9707-42AC8445D6CF}" srcId="{5D5DED8B-CF40-4BF5-BFE5-184DE328AC02}" destId="{DBED58C8-BB2E-45CA-B8DB-914F5AD86231}" srcOrd="0" destOrd="0" parTransId="{41B10785-40C3-4D29-B551-BF0EE8F55FEC}" sibTransId="{C378E502-D3AC-4760-9420-665ED53C3131}"/>
    <dgm:cxn modelId="{258C4E78-B077-481D-AA58-A45265CB291F}" type="presOf" srcId="{42A25167-74A2-4772-BAC3-8DF84465BA91}" destId="{35E1037B-B42D-4864-BD1F-B37CAD23ED62}" srcOrd="0" destOrd="0" presId="urn:microsoft.com/office/officeart/2009/layout/CircleArrowProcess"/>
    <dgm:cxn modelId="{5C71BB75-3A2B-4628-8246-AEE28B04FCDE}" srcId="{5D5DED8B-CF40-4BF5-BFE5-184DE328AC02}" destId="{42A25167-74A2-4772-BAC3-8DF84465BA91}" srcOrd="2" destOrd="0" parTransId="{3DDCF38F-BC55-4A40-A04B-E1893345C728}" sibTransId="{03637F7C-C0E1-454D-863B-16C744F5223F}"/>
    <dgm:cxn modelId="{7AAD1ABB-9237-4385-B723-D97C4FA24669}" type="presOf" srcId="{5D5DED8B-CF40-4BF5-BFE5-184DE328AC02}" destId="{5FEDB30B-ABBE-411E-94A6-32DB1072F655}" srcOrd="0" destOrd="0" presId="urn:microsoft.com/office/officeart/2009/layout/CircleArrowProcess"/>
    <dgm:cxn modelId="{E2DCDC3A-3BE9-4096-9057-C52DA6EE3E31}" type="presOf" srcId="{DBED58C8-BB2E-45CA-B8DB-914F5AD86231}" destId="{421F71F9-8E00-4E3B-AFEF-4034B8F169F4}" srcOrd="0" destOrd="0" presId="urn:microsoft.com/office/officeart/2009/layout/CircleArrowProcess"/>
    <dgm:cxn modelId="{D0D5C5D7-3BAF-4A8F-9E79-9BDF03EDE9F2}" type="presParOf" srcId="{5FEDB30B-ABBE-411E-94A6-32DB1072F655}" destId="{9D515615-2015-43B2-958D-881F053164AD}" srcOrd="0" destOrd="0" presId="urn:microsoft.com/office/officeart/2009/layout/CircleArrowProcess"/>
    <dgm:cxn modelId="{ECC974C6-7F0F-4667-B6C4-78ABA212AD3B}" type="presParOf" srcId="{9D515615-2015-43B2-958D-881F053164AD}" destId="{7947204B-349F-442D-A994-4FF43F297810}" srcOrd="0" destOrd="0" presId="urn:microsoft.com/office/officeart/2009/layout/CircleArrowProcess"/>
    <dgm:cxn modelId="{C90FFDC8-58A7-4E76-96F4-510AE4D41925}" type="presParOf" srcId="{5FEDB30B-ABBE-411E-94A6-32DB1072F655}" destId="{421F71F9-8E00-4E3B-AFEF-4034B8F169F4}" srcOrd="1" destOrd="0" presId="urn:microsoft.com/office/officeart/2009/layout/CircleArrowProcess"/>
    <dgm:cxn modelId="{A3C1B157-5DBE-44D3-AC16-EB18C5EA3497}" type="presParOf" srcId="{5FEDB30B-ABBE-411E-94A6-32DB1072F655}" destId="{5FA76798-9092-4D21-90D9-806F20512F50}" srcOrd="2" destOrd="0" presId="urn:microsoft.com/office/officeart/2009/layout/CircleArrowProcess"/>
    <dgm:cxn modelId="{C5FCA073-69AB-4B6E-80E7-957986EBE47D}" type="presParOf" srcId="{5FA76798-9092-4D21-90D9-806F20512F50}" destId="{2A9C2A61-CE59-4A13-8D3A-03358FFE895B}" srcOrd="0" destOrd="0" presId="urn:microsoft.com/office/officeart/2009/layout/CircleArrowProcess"/>
    <dgm:cxn modelId="{5592B64A-42F8-458F-967E-BE85DCCF581D}" type="presParOf" srcId="{5FEDB30B-ABBE-411E-94A6-32DB1072F655}" destId="{05778340-DBE2-4EBA-B3D4-A3CE73526DD2}" srcOrd="3" destOrd="0" presId="urn:microsoft.com/office/officeart/2009/layout/CircleArrowProcess"/>
    <dgm:cxn modelId="{962B62A2-152F-48B7-8226-ACBDABEEE31C}" type="presParOf" srcId="{5FEDB30B-ABBE-411E-94A6-32DB1072F655}" destId="{F2BD7709-5B09-4887-AD7C-EF6FDBCA1663}" srcOrd="4" destOrd="0" presId="urn:microsoft.com/office/officeart/2009/layout/CircleArrowProcess"/>
    <dgm:cxn modelId="{8ECF4AC5-3C38-4355-9543-F9E7807F7D83}" type="presParOf" srcId="{F2BD7709-5B09-4887-AD7C-EF6FDBCA1663}" destId="{68578C1C-6CAF-4614-AA48-601DA8DFE505}" srcOrd="0" destOrd="0" presId="urn:microsoft.com/office/officeart/2009/layout/CircleArrowProcess"/>
    <dgm:cxn modelId="{69A091B2-2B86-4266-9472-9C92CECDA88E}" type="presParOf" srcId="{5FEDB30B-ABBE-411E-94A6-32DB1072F655}" destId="{35E1037B-B42D-4864-BD1F-B37CAD23ED62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D03D942-D85E-4E12-A966-D00188F12AEA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4B6874D8-AF2B-450D-AEA7-C41DBB856879}">
      <dgm:prSet phldrT="[Texto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xfrm>
          <a:off x="7468" y="0"/>
          <a:ext cx="2232107" cy="949709"/>
        </a:xfrm>
        <a:prstGeom prst="rect">
          <a:avLst/>
        </a:prstGeom>
        <a:solidFill>
          <a:srgbClr val="0B8333"/>
        </a:solidFill>
        <a:ln w="38100" cap="flat" cmpd="sng" algn="ctr">
          <a:solidFill>
            <a:sysClr val="window" lastClr="FFFFFF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es-PE" sz="1400" b="1" dirty="0" smtClean="0">
              <a:solidFill>
                <a:sysClr val="window" lastClr="FFFFFF"/>
              </a:solidFill>
              <a:latin typeface="Century Gothic" pitchFamily="34" charset="0"/>
              <a:ea typeface="+mn-ea"/>
              <a:cs typeface="+mn-cs"/>
            </a:rPr>
            <a:t>Etapa Previa</a:t>
          </a:r>
          <a:endParaRPr lang="es-PE" sz="1400" b="1" dirty="0">
            <a:solidFill>
              <a:sysClr val="window" lastClr="FFFFFF"/>
            </a:solidFill>
            <a:latin typeface="Century Gothic" pitchFamily="34" charset="0"/>
            <a:ea typeface="+mn-ea"/>
            <a:cs typeface="+mn-cs"/>
          </a:endParaRPr>
        </a:p>
      </dgm:t>
    </dgm:pt>
    <dgm:pt modelId="{4F5070DA-E7B5-4448-9A48-3A4489D8ACC6}" type="parTrans" cxnId="{9ED65EE1-257F-4C5C-B4F4-3BDA6BBDDDD5}">
      <dgm:prSet/>
      <dgm:spPr/>
      <dgm:t>
        <a:bodyPr/>
        <a:lstStyle/>
        <a:p>
          <a:endParaRPr lang="es-PE" sz="1400" b="1">
            <a:latin typeface="Century Gothic" pitchFamily="34" charset="0"/>
          </a:endParaRPr>
        </a:p>
      </dgm:t>
    </dgm:pt>
    <dgm:pt modelId="{5777E70D-EAFD-4F07-938B-A9AA406AE0D9}" type="sibTrans" cxnId="{9ED65EE1-257F-4C5C-B4F4-3BDA6BBDDDD5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xfrm>
          <a:off x="2462786" y="198073"/>
          <a:ext cx="473206" cy="553562"/>
        </a:xfrm>
        <a:prstGeom prst="rightArrow">
          <a:avLst>
            <a:gd name="adj1" fmla="val 60000"/>
            <a:gd name="adj2" fmla="val 50000"/>
          </a:avLst>
        </a:prstGeom>
        <a:solidFill>
          <a:srgbClr val="49C37A"/>
        </a:solidFill>
        <a:ln w="38100" cap="flat" cmpd="sng" algn="ctr">
          <a:solidFill>
            <a:sysClr val="window" lastClr="FFFFFF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es-PE" sz="1400" b="1">
            <a:solidFill>
              <a:sysClr val="window" lastClr="FFFFFF"/>
            </a:solidFill>
            <a:latin typeface="Century Gothic" pitchFamily="34" charset="0"/>
            <a:ea typeface="+mn-ea"/>
            <a:cs typeface="+mn-cs"/>
          </a:endParaRPr>
        </a:p>
      </dgm:t>
    </dgm:pt>
    <dgm:pt modelId="{7774EDAF-EB7E-46DF-BE6B-30610E9816AC}">
      <dgm:prSet phldrT="[Texto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xfrm>
          <a:off x="3132418" y="0"/>
          <a:ext cx="2232107" cy="949709"/>
        </a:xfrm>
        <a:prstGeom prst="rect">
          <a:avLst/>
        </a:prstGeom>
        <a:solidFill>
          <a:srgbClr val="0B8333"/>
        </a:solidFill>
        <a:ln w="38100" cap="flat" cmpd="sng" algn="ctr">
          <a:solidFill>
            <a:sysClr val="window" lastClr="FFFFFF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es-PE" sz="1400" b="1" dirty="0" smtClean="0">
              <a:solidFill>
                <a:sysClr val="window" lastClr="FFFFFF"/>
              </a:solidFill>
              <a:latin typeface="Century Gothic" pitchFamily="34" charset="0"/>
              <a:ea typeface="+mn-ea"/>
              <a:cs typeface="+mn-cs"/>
            </a:rPr>
            <a:t>Etapa de Investigación Preliminar</a:t>
          </a:r>
          <a:endParaRPr lang="es-PE" sz="1400" b="1" dirty="0">
            <a:solidFill>
              <a:sysClr val="window" lastClr="FFFFFF"/>
            </a:solidFill>
            <a:latin typeface="Century Gothic" pitchFamily="34" charset="0"/>
            <a:ea typeface="+mn-ea"/>
            <a:cs typeface="+mn-cs"/>
          </a:endParaRPr>
        </a:p>
      </dgm:t>
    </dgm:pt>
    <dgm:pt modelId="{211DC33D-066E-4DA6-8CB0-D0C5643CEE6A}" type="parTrans" cxnId="{A60CCA84-AFDB-4F92-97BB-A640963C0CD0}">
      <dgm:prSet/>
      <dgm:spPr/>
      <dgm:t>
        <a:bodyPr/>
        <a:lstStyle/>
        <a:p>
          <a:endParaRPr lang="es-PE" sz="1400" b="1">
            <a:latin typeface="Century Gothic" pitchFamily="34" charset="0"/>
          </a:endParaRPr>
        </a:p>
      </dgm:t>
    </dgm:pt>
    <dgm:pt modelId="{D1E30C60-1144-4535-AB9B-D8C8393E9E7D}" type="sibTrans" cxnId="{A60CCA84-AFDB-4F92-97BB-A640963C0CD0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xfrm>
          <a:off x="5587736" y="198073"/>
          <a:ext cx="473206" cy="553562"/>
        </a:xfrm>
        <a:prstGeom prst="rightArrow">
          <a:avLst>
            <a:gd name="adj1" fmla="val 60000"/>
            <a:gd name="adj2" fmla="val 50000"/>
          </a:avLst>
        </a:prstGeom>
        <a:solidFill>
          <a:srgbClr val="49C37A"/>
        </a:solidFill>
        <a:ln w="38100" cap="flat" cmpd="sng" algn="ctr">
          <a:solidFill>
            <a:sysClr val="window" lastClr="FFFFFF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es-PE" sz="1400" b="1">
            <a:solidFill>
              <a:sysClr val="window" lastClr="FFFFFF"/>
            </a:solidFill>
            <a:latin typeface="Century Gothic" pitchFamily="34" charset="0"/>
            <a:ea typeface="+mn-ea"/>
            <a:cs typeface="+mn-cs"/>
          </a:endParaRPr>
        </a:p>
      </dgm:t>
    </dgm:pt>
    <dgm:pt modelId="{0031E533-6D95-4CEB-87C2-22E165A75510}">
      <dgm:prSet phldrT="[Texto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xfrm>
          <a:off x="6257368" y="0"/>
          <a:ext cx="2232107" cy="949709"/>
        </a:xfrm>
        <a:prstGeom prst="rect">
          <a:avLst/>
        </a:prstGeom>
        <a:solidFill>
          <a:srgbClr val="0B8333"/>
        </a:solidFill>
        <a:ln w="38100" cap="flat" cmpd="sng" algn="ctr">
          <a:solidFill>
            <a:sysClr val="window" lastClr="FFFFFF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es-PE" sz="1400" b="1" dirty="0" smtClean="0">
              <a:solidFill>
                <a:sysClr val="window" lastClr="FFFFFF"/>
              </a:solidFill>
              <a:latin typeface="Century Gothic" pitchFamily="34" charset="0"/>
              <a:ea typeface="+mn-ea"/>
              <a:cs typeface="+mn-cs"/>
            </a:rPr>
            <a:t>Etapa de fiscalización  </a:t>
          </a:r>
          <a:endParaRPr lang="es-PE" sz="1400" b="1" dirty="0">
            <a:solidFill>
              <a:sysClr val="window" lastClr="FFFFFF"/>
            </a:solidFill>
            <a:latin typeface="Century Gothic" pitchFamily="34" charset="0"/>
            <a:ea typeface="+mn-ea"/>
            <a:cs typeface="+mn-cs"/>
          </a:endParaRPr>
        </a:p>
      </dgm:t>
    </dgm:pt>
    <dgm:pt modelId="{708BA789-354E-4E55-A4D4-0A7D86F10409}" type="parTrans" cxnId="{6D5347CE-6786-465A-ABB3-91A889238A44}">
      <dgm:prSet/>
      <dgm:spPr/>
      <dgm:t>
        <a:bodyPr/>
        <a:lstStyle/>
        <a:p>
          <a:endParaRPr lang="es-PE" sz="1400" b="1">
            <a:latin typeface="Century Gothic" pitchFamily="34" charset="0"/>
          </a:endParaRPr>
        </a:p>
      </dgm:t>
    </dgm:pt>
    <dgm:pt modelId="{FBCE0ED5-E33C-4C85-8E38-D6AAA67DAB37}" type="sibTrans" cxnId="{6D5347CE-6786-465A-ABB3-91A889238A44}">
      <dgm:prSet/>
      <dgm:spPr/>
      <dgm:t>
        <a:bodyPr/>
        <a:lstStyle/>
        <a:p>
          <a:endParaRPr lang="es-PE" sz="1400" b="1">
            <a:latin typeface="Century Gothic" pitchFamily="34" charset="0"/>
          </a:endParaRPr>
        </a:p>
      </dgm:t>
    </dgm:pt>
    <dgm:pt modelId="{FE8488FC-D658-453E-BDF2-2A871FF55933}" type="pres">
      <dgm:prSet presAssocID="{AD03D942-D85E-4E12-A966-D00188F12AEA}" presName="Name0" presStyleCnt="0">
        <dgm:presLayoutVars>
          <dgm:dir/>
          <dgm:resizeHandles val="exact"/>
        </dgm:presLayoutVars>
      </dgm:prSet>
      <dgm:spPr/>
    </dgm:pt>
    <dgm:pt modelId="{814D2ADE-2B71-4116-8915-34EE0047C9DB}" type="pres">
      <dgm:prSet presAssocID="{4B6874D8-AF2B-450D-AEA7-C41DBB856879}" presName="node" presStyleLbl="node1" presStyleIdx="0" presStyleCnt="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s-PE"/>
        </a:p>
      </dgm:t>
    </dgm:pt>
    <dgm:pt modelId="{03C85733-0852-4582-A5E3-FE2530576C0D}" type="pres">
      <dgm:prSet presAssocID="{5777E70D-EAFD-4F07-938B-A9AA406AE0D9}" presName="sibTrans" presStyleLbl="sibTrans2D1" presStyleIdx="0" presStyleCnt="2"/>
      <dgm:spPr/>
      <dgm:t>
        <a:bodyPr/>
        <a:lstStyle/>
        <a:p>
          <a:endParaRPr lang="es-PE"/>
        </a:p>
      </dgm:t>
    </dgm:pt>
    <dgm:pt modelId="{CC6AEFD8-07BA-4C28-BB0E-4C32A99E585B}" type="pres">
      <dgm:prSet presAssocID="{5777E70D-EAFD-4F07-938B-A9AA406AE0D9}" presName="connectorText" presStyleLbl="sibTrans2D1" presStyleIdx="0" presStyleCnt="2"/>
      <dgm:spPr/>
      <dgm:t>
        <a:bodyPr/>
        <a:lstStyle/>
        <a:p>
          <a:endParaRPr lang="es-PE"/>
        </a:p>
      </dgm:t>
    </dgm:pt>
    <dgm:pt modelId="{5F2E6210-743E-49EC-A5E6-D1EBB90DBFE8}" type="pres">
      <dgm:prSet presAssocID="{7774EDAF-EB7E-46DF-BE6B-30610E9816AC}" presName="node" presStyleLbl="node1" presStyleIdx="1" presStyleCnt="3" custLinFactNeighborY="758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s-PE"/>
        </a:p>
      </dgm:t>
    </dgm:pt>
    <dgm:pt modelId="{3DB5EB77-02D7-4D46-89C9-8941D30A4A28}" type="pres">
      <dgm:prSet presAssocID="{D1E30C60-1144-4535-AB9B-D8C8393E9E7D}" presName="sibTrans" presStyleLbl="sibTrans2D1" presStyleIdx="1" presStyleCnt="2"/>
      <dgm:spPr/>
      <dgm:t>
        <a:bodyPr/>
        <a:lstStyle/>
        <a:p>
          <a:endParaRPr lang="es-PE"/>
        </a:p>
      </dgm:t>
    </dgm:pt>
    <dgm:pt modelId="{AA7C7633-4223-4DC8-BEA1-029DF8918CE4}" type="pres">
      <dgm:prSet presAssocID="{D1E30C60-1144-4535-AB9B-D8C8393E9E7D}" presName="connectorText" presStyleLbl="sibTrans2D1" presStyleIdx="1" presStyleCnt="2"/>
      <dgm:spPr/>
      <dgm:t>
        <a:bodyPr/>
        <a:lstStyle/>
        <a:p>
          <a:endParaRPr lang="es-PE"/>
        </a:p>
      </dgm:t>
    </dgm:pt>
    <dgm:pt modelId="{919AA9B9-595C-4B50-A7DB-B3C4DE3097EB}" type="pres">
      <dgm:prSet presAssocID="{0031E533-6D95-4CEB-87C2-22E165A75510}" presName="node" presStyleLbl="node1" presStyleIdx="2" presStyleCnt="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s-PE"/>
        </a:p>
      </dgm:t>
    </dgm:pt>
  </dgm:ptLst>
  <dgm:cxnLst>
    <dgm:cxn modelId="{4BDC0F06-9420-4799-821C-49177A72C12C}" type="presOf" srcId="{0031E533-6D95-4CEB-87C2-22E165A75510}" destId="{919AA9B9-595C-4B50-A7DB-B3C4DE3097EB}" srcOrd="0" destOrd="0" presId="urn:microsoft.com/office/officeart/2005/8/layout/process1"/>
    <dgm:cxn modelId="{91BECA1E-E7C1-4580-AB61-828FFEB51F11}" type="presOf" srcId="{5777E70D-EAFD-4F07-938B-A9AA406AE0D9}" destId="{03C85733-0852-4582-A5E3-FE2530576C0D}" srcOrd="0" destOrd="0" presId="urn:microsoft.com/office/officeart/2005/8/layout/process1"/>
    <dgm:cxn modelId="{9ED65EE1-257F-4C5C-B4F4-3BDA6BBDDDD5}" srcId="{AD03D942-D85E-4E12-A966-D00188F12AEA}" destId="{4B6874D8-AF2B-450D-AEA7-C41DBB856879}" srcOrd="0" destOrd="0" parTransId="{4F5070DA-E7B5-4448-9A48-3A4489D8ACC6}" sibTransId="{5777E70D-EAFD-4F07-938B-A9AA406AE0D9}"/>
    <dgm:cxn modelId="{A9CBA9F9-1722-4D31-B4F9-355E8241F1E8}" type="presOf" srcId="{4B6874D8-AF2B-450D-AEA7-C41DBB856879}" destId="{814D2ADE-2B71-4116-8915-34EE0047C9DB}" srcOrd="0" destOrd="0" presId="urn:microsoft.com/office/officeart/2005/8/layout/process1"/>
    <dgm:cxn modelId="{B2A660CA-8737-4891-9D63-0AC88B80C630}" type="presOf" srcId="{D1E30C60-1144-4535-AB9B-D8C8393E9E7D}" destId="{AA7C7633-4223-4DC8-BEA1-029DF8918CE4}" srcOrd="1" destOrd="0" presId="urn:microsoft.com/office/officeart/2005/8/layout/process1"/>
    <dgm:cxn modelId="{A60CCA84-AFDB-4F92-97BB-A640963C0CD0}" srcId="{AD03D942-D85E-4E12-A966-D00188F12AEA}" destId="{7774EDAF-EB7E-46DF-BE6B-30610E9816AC}" srcOrd="1" destOrd="0" parTransId="{211DC33D-066E-4DA6-8CB0-D0C5643CEE6A}" sibTransId="{D1E30C60-1144-4535-AB9B-D8C8393E9E7D}"/>
    <dgm:cxn modelId="{6D5347CE-6786-465A-ABB3-91A889238A44}" srcId="{AD03D942-D85E-4E12-A966-D00188F12AEA}" destId="{0031E533-6D95-4CEB-87C2-22E165A75510}" srcOrd="2" destOrd="0" parTransId="{708BA789-354E-4E55-A4D4-0A7D86F10409}" sibTransId="{FBCE0ED5-E33C-4C85-8E38-D6AAA67DAB37}"/>
    <dgm:cxn modelId="{E84AEAF1-E5FE-4A36-A2DD-9C397DED1F9D}" type="presOf" srcId="{5777E70D-EAFD-4F07-938B-A9AA406AE0D9}" destId="{CC6AEFD8-07BA-4C28-BB0E-4C32A99E585B}" srcOrd="1" destOrd="0" presId="urn:microsoft.com/office/officeart/2005/8/layout/process1"/>
    <dgm:cxn modelId="{01930DA2-562B-4135-88DF-3228A1EB23B0}" type="presOf" srcId="{7774EDAF-EB7E-46DF-BE6B-30610E9816AC}" destId="{5F2E6210-743E-49EC-A5E6-D1EBB90DBFE8}" srcOrd="0" destOrd="0" presId="urn:microsoft.com/office/officeart/2005/8/layout/process1"/>
    <dgm:cxn modelId="{9105D250-2CE0-4043-8B20-6459E3B4A069}" type="presOf" srcId="{AD03D942-D85E-4E12-A966-D00188F12AEA}" destId="{FE8488FC-D658-453E-BDF2-2A871FF55933}" srcOrd="0" destOrd="0" presId="urn:microsoft.com/office/officeart/2005/8/layout/process1"/>
    <dgm:cxn modelId="{9B10F087-0A2B-4B6D-B908-1FBFD7704A28}" type="presOf" srcId="{D1E30C60-1144-4535-AB9B-D8C8393E9E7D}" destId="{3DB5EB77-02D7-4D46-89C9-8941D30A4A28}" srcOrd="0" destOrd="0" presId="urn:microsoft.com/office/officeart/2005/8/layout/process1"/>
    <dgm:cxn modelId="{9540563F-FA45-4389-AF6D-68231384CF45}" type="presParOf" srcId="{FE8488FC-D658-453E-BDF2-2A871FF55933}" destId="{814D2ADE-2B71-4116-8915-34EE0047C9DB}" srcOrd="0" destOrd="0" presId="urn:microsoft.com/office/officeart/2005/8/layout/process1"/>
    <dgm:cxn modelId="{E8000554-B371-499B-A575-EDF94FF911BE}" type="presParOf" srcId="{FE8488FC-D658-453E-BDF2-2A871FF55933}" destId="{03C85733-0852-4582-A5E3-FE2530576C0D}" srcOrd="1" destOrd="0" presId="urn:microsoft.com/office/officeart/2005/8/layout/process1"/>
    <dgm:cxn modelId="{85225CDC-F901-4DE9-8C50-CF23C953FCF8}" type="presParOf" srcId="{03C85733-0852-4582-A5E3-FE2530576C0D}" destId="{CC6AEFD8-07BA-4C28-BB0E-4C32A99E585B}" srcOrd="0" destOrd="0" presId="urn:microsoft.com/office/officeart/2005/8/layout/process1"/>
    <dgm:cxn modelId="{D583F417-FA76-4334-BA8E-C25944C5EF86}" type="presParOf" srcId="{FE8488FC-D658-453E-BDF2-2A871FF55933}" destId="{5F2E6210-743E-49EC-A5E6-D1EBB90DBFE8}" srcOrd="2" destOrd="0" presId="urn:microsoft.com/office/officeart/2005/8/layout/process1"/>
    <dgm:cxn modelId="{99B097C2-ADEA-4F3B-9D8B-2EE6F15358FB}" type="presParOf" srcId="{FE8488FC-D658-453E-BDF2-2A871FF55933}" destId="{3DB5EB77-02D7-4D46-89C9-8941D30A4A28}" srcOrd="3" destOrd="0" presId="urn:microsoft.com/office/officeart/2005/8/layout/process1"/>
    <dgm:cxn modelId="{33BE1796-8B04-49D9-925F-7E1A7E7E890D}" type="presParOf" srcId="{3DB5EB77-02D7-4D46-89C9-8941D30A4A28}" destId="{AA7C7633-4223-4DC8-BEA1-029DF8918CE4}" srcOrd="0" destOrd="0" presId="urn:microsoft.com/office/officeart/2005/8/layout/process1"/>
    <dgm:cxn modelId="{27A532AD-D103-4027-8456-F2D47CDE6F3E}" type="presParOf" srcId="{FE8488FC-D658-453E-BDF2-2A871FF55933}" destId="{919AA9B9-595C-4B50-A7DB-B3C4DE3097EB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023AAB-8ABC-4495-AF86-F7BEBFBBA822}">
      <dsp:nvSpPr>
        <dsp:cNvPr id="0" name=""/>
        <dsp:cNvSpPr/>
      </dsp:nvSpPr>
      <dsp:spPr>
        <a:xfrm>
          <a:off x="1423871" y="0"/>
          <a:ext cx="1112300" cy="1141499"/>
        </a:xfrm>
        <a:prstGeom prst="trapezoid">
          <a:avLst>
            <a:gd name="adj" fmla="val 5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400" b="1" kern="1200" dirty="0"/>
        </a:p>
      </dsp:txBody>
      <dsp:txXfrm>
        <a:off x="1423871" y="0"/>
        <a:ext cx="1112300" cy="1141499"/>
      </dsp:txXfrm>
    </dsp:sp>
    <dsp:sp modelId="{C52A8918-1684-4FC6-AB53-AC97A7B481D8}">
      <dsp:nvSpPr>
        <dsp:cNvPr id="0" name=""/>
        <dsp:cNvSpPr/>
      </dsp:nvSpPr>
      <dsp:spPr>
        <a:xfrm>
          <a:off x="867721" y="1141499"/>
          <a:ext cx="2224600" cy="1141499"/>
        </a:xfrm>
        <a:prstGeom prst="trapezoid">
          <a:avLst>
            <a:gd name="adj" fmla="val 48721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400" b="1" kern="1200" dirty="0"/>
        </a:p>
      </dsp:txBody>
      <dsp:txXfrm>
        <a:off x="1257026" y="1141499"/>
        <a:ext cx="1445990" cy="1141499"/>
      </dsp:txXfrm>
    </dsp:sp>
    <dsp:sp modelId="{F0E0747C-0427-4073-A813-A5AE3C2E36A8}">
      <dsp:nvSpPr>
        <dsp:cNvPr id="0" name=""/>
        <dsp:cNvSpPr/>
      </dsp:nvSpPr>
      <dsp:spPr>
        <a:xfrm>
          <a:off x="0" y="2282998"/>
          <a:ext cx="3960044" cy="1781001"/>
        </a:xfrm>
        <a:prstGeom prst="trapezoid">
          <a:avLst>
            <a:gd name="adj" fmla="val 48721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400" b="1" kern="1200" dirty="0"/>
        </a:p>
      </dsp:txBody>
      <dsp:txXfrm>
        <a:off x="693007" y="2282998"/>
        <a:ext cx="2574028" cy="17810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276D9EB-C55F-42C9-A3C0-27DC52BCE938}" type="datetimeFigureOut">
              <a:rPr lang="es-PE"/>
              <a:pPr>
                <a:defRPr/>
              </a:pPr>
              <a:t>11/06/2014</a:t>
            </a:fld>
            <a:endParaRPr lang="es-P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01D5EDD-3EE1-4FD7-BD44-08B83919D2C2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8365123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C76167D-8F31-44E2-9593-59D5675E118F}" type="datetime1">
              <a:rPr lang="en-US"/>
              <a:pPr>
                <a:defRPr/>
              </a:pPr>
              <a:t>6/11/2014</a:t>
            </a:fld>
            <a:endParaRPr lang="es-ES_trad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s-ES_tradnl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s-ES_tradnl" noProof="0"/>
              <a:t>Click to edit Master text styles</a:t>
            </a:r>
          </a:p>
          <a:p>
            <a:pPr lvl="1"/>
            <a:r>
              <a:rPr lang="es-ES_tradnl" noProof="0"/>
              <a:t>Second level</a:t>
            </a:r>
          </a:p>
          <a:p>
            <a:pPr lvl="2"/>
            <a:r>
              <a:rPr lang="es-ES_tradnl" noProof="0"/>
              <a:t>Third level</a:t>
            </a:r>
          </a:p>
          <a:p>
            <a:pPr lvl="3"/>
            <a:r>
              <a:rPr lang="es-ES_tradnl" noProof="0"/>
              <a:t>Fourth level</a:t>
            </a:r>
          </a:p>
          <a:p>
            <a:pPr lvl="4"/>
            <a:r>
              <a:rPr lang="es-ES_tradnl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850C9BB-3DC9-4D29-A313-353A2FA3D18F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526123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ＭＳ Ｐゴシック" pitchFamily="-65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PE" dirty="0" smtClean="0">
                <a:ea typeface="ＭＳ Ｐゴシック" panose="020B0600070205080204" pitchFamily="34" charset="-128"/>
              </a:rPr>
              <a:t>El título debería</a:t>
            </a:r>
            <a:r>
              <a:rPr lang="es-PE" baseline="0" dirty="0" smtClean="0">
                <a:ea typeface="ＭＳ Ｐゴシック" panose="020B0600070205080204" pitchFamily="34" charset="-128"/>
              </a:rPr>
              <a:t> ser:</a:t>
            </a:r>
          </a:p>
          <a:p>
            <a:pPr marL="228600" indent="-228600">
              <a:buAutoNum type="arabicParenR"/>
            </a:pPr>
            <a:r>
              <a:rPr lang="es-PE" baseline="0" dirty="0" smtClean="0">
                <a:ea typeface="ＭＳ Ｐゴシック" panose="020B0600070205080204" pitchFamily="34" charset="-128"/>
              </a:rPr>
              <a:t>Los ocho mitos de la fiscalización ambiental en el Perú; o,</a:t>
            </a:r>
          </a:p>
          <a:p>
            <a:pPr marL="228600" indent="-228600">
              <a:buAutoNum type="arabicParenR"/>
            </a:pPr>
            <a:r>
              <a:rPr lang="es-PE" baseline="0" dirty="0" smtClean="0">
                <a:ea typeface="ＭＳ Ｐゴシック" panose="020B0600070205080204" pitchFamily="34" charset="-128"/>
              </a:rPr>
              <a:t>Ocho mitos sobre la fiscalización ambiental en el Perú</a:t>
            </a:r>
            <a:endParaRPr lang="es-PE" dirty="0" smtClean="0">
              <a:ea typeface="ＭＳ Ｐゴシック" panose="020B0600070205080204" pitchFamily="34" charset="-128"/>
            </a:endParaRPr>
          </a:p>
        </p:txBody>
      </p:sp>
      <p:sp>
        <p:nvSpPr>
          <p:cNvPr id="6148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AD09277-4395-4CC3-AAEE-1CBFE94F1EE9}" type="slidenum">
              <a:rPr lang="es-ES_tradnl" sz="1200" smtClean="0">
                <a:solidFill>
                  <a:prstClr val="black"/>
                </a:solidFill>
              </a:rPr>
              <a:pPr/>
              <a:t>1</a:t>
            </a:fld>
            <a:endParaRPr lang="es-ES_tradnl" sz="120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6635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50C9BB-3DC9-4D29-A313-353A2FA3D18F}" type="slidenum">
              <a:rPr lang="es-ES_tradnl" smtClean="0"/>
              <a:pPr>
                <a:defRPr/>
              </a:pPr>
              <a:t>23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735056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50C9BB-3DC9-4D29-A313-353A2FA3D18F}" type="slidenum">
              <a:rPr lang="es-ES_tradnl" smtClean="0"/>
              <a:pPr>
                <a:defRPr/>
              </a:pPr>
              <a:t>24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712080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50C9BB-3DC9-4D29-A313-353A2FA3D18F}" type="slidenum">
              <a:rPr lang="es-ES_tradnl" smtClean="0"/>
              <a:pPr>
                <a:defRPr/>
              </a:pPr>
              <a:t>26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735056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50C9BB-3DC9-4D29-A313-353A2FA3D18F}" type="slidenum">
              <a:rPr lang="es-ES_tradnl" smtClean="0"/>
              <a:pPr>
                <a:defRPr/>
              </a:pPr>
              <a:t>27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7878989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50C9BB-3DC9-4D29-A313-353A2FA3D18F}" type="slidenum">
              <a:rPr lang="es-ES_tradnl" smtClean="0"/>
              <a:pPr>
                <a:defRPr/>
              </a:pPr>
              <a:t>29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606991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50C9BB-3DC9-4D29-A313-353A2FA3D18F}" type="slidenum">
              <a:rPr lang="es-ES_tradnl" smtClean="0"/>
              <a:pPr>
                <a:defRPr/>
              </a:pPr>
              <a:t>34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606991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50C9BB-3DC9-4D29-A313-353A2FA3D18F}" type="slidenum">
              <a:rPr lang="es-ES_tradnl" smtClean="0"/>
              <a:pPr>
                <a:defRPr/>
              </a:pPr>
              <a:t>35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778858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50C9BB-3DC9-4D29-A313-353A2FA3D18F}" type="slidenum">
              <a:rPr lang="es-ES_tradnl" smtClean="0"/>
              <a:pPr>
                <a:defRPr/>
              </a:pPr>
              <a:t>41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042858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50C9BB-3DC9-4D29-A313-353A2FA3D18F}" type="slidenum">
              <a:rPr lang="es-ES_tradnl" smtClean="0"/>
              <a:pPr>
                <a:defRPr/>
              </a:pPr>
              <a:t>42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700077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50C9BB-3DC9-4D29-A313-353A2FA3D18F}" type="slidenum">
              <a:rPr lang="es-ES_tradnl" smtClean="0"/>
              <a:pPr>
                <a:defRPr/>
              </a:pPr>
              <a:t>43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582819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50C9BB-3DC9-4D29-A313-353A2FA3D18F}" type="slidenum">
              <a:rPr lang="es-ES_tradnl" smtClean="0"/>
              <a:pPr>
                <a:defRPr/>
              </a:pPr>
              <a:t>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495105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50C9BB-3DC9-4D29-A313-353A2FA3D18F}" type="slidenum">
              <a:rPr lang="es-ES_tradnl" smtClean="0"/>
              <a:pPr>
                <a:defRPr/>
              </a:pPr>
              <a:t>45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471215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50C9BB-3DC9-4D29-A313-353A2FA3D18F}" type="slidenum">
              <a:rPr lang="es-ES_tradnl" smtClean="0"/>
              <a:pPr>
                <a:defRPr/>
              </a:pPr>
              <a:t>48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750029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50C9BB-3DC9-4D29-A313-353A2FA3D18F}" type="slidenum">
              <a:rPr lang="es-ES_tradnl" smtClean="0"/>
              <a:pPr>
                <a:defRPr/>
              </a:pPr>
              <a:t>51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212408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50C9BB-3DC9-4D29-A313-353A2FA3D18F}" type="slidenum">
              <a:rPr lang="es-ES_tradnl" smtClean="0"/>
              <a:pPr>
                <a:defRPr/>
              </a:pPr>
              <a:t>53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761862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50C9BB-3DC9-4D29-A313-353A2FA3D18F}" type="slidenum">
              <a:rPr lang="es-ES_tradnl" smtClean="0"/>
              <a:pPr>
                <a:defRPr/>
              </a:pPr>
              <a:t>55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007407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50C9BB-3DC9-4D29-A313-353A2FA3D18F}" type="slidenum">
              <a:rPr lang="es-ES_tradnl" smtClean="0"/>
              <a:pPr>
                <a:defRPr/>
              </a:pPr>
              <a:t>57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1877120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50C9BB-3DC9-4D29-A313-353A2FA3D18F}" type="slidenum">
              <a:rPr lang="es-ES_tradnl" smtClean="0"/>
              <a:pPr>
                <a:defRPr/>
              </a:pPr>
              <a:t>58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5671720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50C9BB-3DC9-4D29-A313-353A2FA3D18F}" type="slidenum">
              <a:rPr lang="es-ES_tradnl" smtClean="0"/>
              <a:pPr>
                <a:defRPr/>
              </a:pPr>
              <a:t>59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163502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50C9BB-3DC9-4D29-A313-353A2FA3D18F}" type="slidenum">
              <a:rPr lang="es-ES_tradnl" smtClean="0"/>
              <a:pPr>
                <a:defRPr/>
              </a:pPr>
              <a:t>61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6262570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50C9BB-3DC9-4D29-A313-353A2FA3D18F}" type="slidenum">
              <a:rPr lang="es-ES_tradnl" smtClean="0"/>
              <a:pPr>
                <a:defRPr/>
              </a:pPr>
              <a:t>64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584814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50C9BB-3DC9-4D29-A313-353A2FA3D18F}" type="slidenum">
              <a:rPr lang="es-ES_tradnl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s-ES_trad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41651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50C9BB-3DC9-4D29-A313-353A2FA3D18F}" type="slidenum">
              <a:rPr lang="es-ES_tradnl" smtClean="0"/>
              <a:pPr>
                <a:defRPr/>
              </a:pPr>
              <a:t>70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589451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50C9BB-3DC9-4D29-A313-353A2FA3D18F}" type="slidenum">
              <a:rPr lang="es-ES_tradnl" smtClean="0"/>
              <a:pPr>
                <a:defRPr/>
              </a:pPr>
              <a:t>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732570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50C9BB-3DC9-4D29-A313-353A2FA3D18F}" type="slidenum">
              <a:rPr lang="es-ES_tradnl" smtClean="0"/>
              <a:pPr>
                <a:defRPr/>
              </a:pPr>
              <a:t>10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60973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50C9BB-3DC9-4D29-A313-353A2FA3D18F}" type="slidenum">
              <a:rPr lang="es-ES_tradnl" smtClean="0"/>
              <a:pPr>
                <a:defRPr/>
              </a:pPr>
              <a:t>11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712770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50C9BB-3DC9-4D29-A313-353A2FA3D18F}" type="slidenum">
              <a:rPr lang="es-ES_tradnl" smtClean="0"/>
              <a:pPr>
                <a:defRPr/>
              </a:pPr>
              <a:t>12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06171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50C9BB-3DC9-4D29-A313-353A2FA3D18F}" type="slidenum">
              <a:rPr lang="es-ES_tradnl" smtClean="0"/>
              <a:pPr>
                <a:defRPr/>
              </a:pPr>
              <a:t>13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684280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50C9BB-3DC9-4D29-A313-353A2FA3D18F}" type="slidenum">
              <a:rPr lang="es-ES_tradnl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s-ES_trad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522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s-ES_trad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ABF9A-F5E0-44A8-9AE1-2DD2EA272039}" type="datetime1">
              <a:rPr lang="es-PE" smtClean="0"/>
              <a:t>11/06/2014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6C112-D0C4-4928-8B01-95CCC8A1C18A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25730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7B457-7222-47B5-8B8C-87AC6B96ABFC}" type="datetime1">
              <a:rPr lang="es-PE" smtClean="0"/>
              <a:t>11/06/2014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2FAF3-B623-4FB0-88F4-95815C381A15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53675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3C367-6DB3-4B8B-8325-630BAD48A399}" type="datetime1">
              <a:rPr lang="es-PE" smtClean="0"/>
              <a:t>11/06/2014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9F21C-1DD7-4D4F-98B0-194BC3565E6C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926564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s-ES_trad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FA323-AF66-4159-B99D-BBBBF33717AE}" type="datetime1">
              <a:rPr lang="es-PE" smtClean="0"/>
              <a:t>11/06/2014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C5885-ACE6-4A5E-A9A4-2C65888D1592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14712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96B43-9CDA-4F6C-B574-4EC3441AC2E0}" type="datetime1">
              <a:rPr lang="es-PE" smtClean="0"/>
              <a:t>11/06/2014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32EC3-2C02-43B0-B0C0-1FDF8F6BF117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860702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70244-DBB9-419E-B5D1-020AE75336ED}" type="datetime1">
              <a:rPr lang="es-PE" smtClean="0"/>
              <a:t>11/06/2014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F8AA2-FA8F-4F3B-8A20-181674BBF7A6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423832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ES_trad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ES_tradnl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0B796-DA3D-457C-AC15-6F268C8857AE}" type="datetime1">
              <a:rPr lang="es-PE" smtClean="0"/>
              <a:t>11/06/2014</a:t>
            </a:fld>
            <a:endParaRPr lang="es-ES_tradn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CB5CE-BD67-40E7-AEB7-B41273C3FA77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082458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ES_trad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ES_tradnl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9EDCD-9CD5-4969-9269-17E220FCFA90}" type="datetime1">
              <a:rPr lang="es-PE" smtClean="0"/>
              <a:t>11/06/2014</a:t>
            </a:fld>
            <a:endParaRPr lang="es-ES_tradnl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41728-EAC9-4488-9CD6-63992C0FAD2D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23101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s-ES_tradnl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DC99B-DD0F-498C-B686-B658E16D25A9}" type="datetime1">
              <a:rPr lang="es-PE" smtClean="0"/>
              <a:t>11/06/2014</a:t>
            </a:fld>
            <a:endParaRPr lang="es-ES_tradn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6006C-D551-4C0B-AB43-4CCB80389C8C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670298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7C871E-1056-4293-BBA5-344D74CB9491}" type="datetime1">
              <a:rPr lang="es-PE" smtClean="0"/>
              <a:t>11/06/2014</a:t>
            </a:fld>
            <a:endParaRPr lang="es-ES_tradnl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7BE83-E1AD-4102-BE13-E78FCE41C7D5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628901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ES_trad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C1004-BDC9-4C78-882E-37FF27544937}" type="datetime1">
              <a:rPr lang="es-PE" smtClean="0"/>
              <a:t>11/06/2014</a:t>
            </a:fld>
            <a:endParaRPr lang="es-ES_tradn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9DC1E-6367-4745-8733-20C9FD94F143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17422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84186-407C-43F1-8E2A-C35EE7D73925}" type="datetime1">
              <a:rPr lang="es-PE" smtClean="0"/>
              <a:t>11/06/2014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C6A5E-7655-4375-8FC9-54D310807576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075589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s-ES_trad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3BA0F-8A02-4903-8ADE-87DA7AC6D54F}" type="datetime1">
              <a:rPr lang="es-PE" smtClean="0"/>
              <a:t>11/06/2014</a:t>
            </a:fld>
            <a:endParaRPr lang="es-ES_tradn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2C6C3-4A95-4ECB-94B1-92C18D8BE955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636333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451A5-ADC0-4307-B7A2-4597053CD579}" type="datetime1">
              <a:rPr lang="es-PE" smtClean="0"/>
              <a:t>11/06/2014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53AC5-AF73-4036-B457-CD8414CC503B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231353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83CB5-15AF-46F1-8375-E5FB40117636}" type="datetime1">
              <a:rPr lang="es-PE" smtClean="0"/>
              <a:t>11/06/2014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A2DC6-9A54-4693-8EB4-95B40E0D1014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331894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s-ES_trad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AC9BD-FE02-4D09-A1D9-A934FDC7C47A}" type="datetime1">
              <a:rPr lang="es-PE" smtClean="0"/>
              <a:t>11/06/2014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A721C-34E3-4271-841E-3014623C2C72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082642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94E21-D417-4CCD-9F4C-E66501558780}" type="datetime1">
              <a:rPr lang="es-PE" smtClean="0"/>
              <a:t>11/06/2014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8231A-44AA-41DE-A835-2108A4D91D51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417108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E6EE6-9DC7-4B6A-84E8-2B1A491D0CD5}" type="datetime1">
              <a:rPr lang="es-PE" smtClean="0"/>
              <a:t>11/06/2014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B12ED-8B53-42A7-A9F0-7F2239E54590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572606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ES_trad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ES_tradnl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67C04-B202-43F2-80FE-5BEC195C168B}" type="datetime1">
              <a:rPr lang="es-PE" smtClean="0"/>
              <a:t>11/06/2014</a:t>
            </a:fld>
            <a:endParaRPr lang="es-ES_tradn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DCEA4-A21C-48B2-827A-3B5DE073A659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7336732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ES_trad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ES_tradnl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68D1A-03E7-4677-91BE-7272C0A6D452}" type="datetime1">
              <a:rPr lang="es-PE" smtClean="0"/>
              <a:t>11/06/2014</a:t>
            </a:fld>
            <a:endParaRPr lang="es-ES_tradnl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98534-A713-4711-AB1B-5CC7F0D6E61D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489794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s-ES_tradnl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B2384-CCCF-423E-8EA6-F6B419B44B9D}" type="datetime1">
              <a:rPr lang="es-PE" smtClean="0"/>
              <a:t>11/06/2014</a:t>
            </a:fld>
            <a:endParaRPr lang="es-ES_tradn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03D38-E995-4B1F-B5DE-D1E76D9F0871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839127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60BFA-06FC-4015-93C3-4BC679681FFD}" type="datetime1">
              <a:rPr lang="es-PE" smtClean="0"/>
              <a:t>11/06/2014</a:t>
            </a:fld>
            <a:endParaRPr lang="es-ES_tradnl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A0F52-641A-46AB-A12E-25DF381763AA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55324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EA64D-895E-4501-9D71-F5F39FCCCFFA}" type="datetime1">
              <a:rPr lang="es-PE" smtClean="0"/>
              <a:t>11/06/2014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B43B5-3F2B-442C-B8B1-8F105C5FBC16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821810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ES_trad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DF0DF-3CAC-4A2C-80E1-B853B3E69F33}" type="datetime1">
              <a:rPr lang="es-PE" smtClean="0"/>
              <a:t>11/06/2014</a:t>
            </a:fld>
            <a:endParaRPr lang="es-ES_tradn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B7052-3483-4D21-9A91-94145846520A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237590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s-ES_trad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0E8C1-B967-4FF0-BC9C-8942AA5E3C42}" type="datetime1">
              <a:rPr lang="es-PE" smtClean="0"/>
              <a:t>11/06/2014</a:t>
            </a:fld>
            <a:endParaRPr lang="es-ES_tradn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E0AD9-C478-4ED4-BFE3-A0AF79F7F55D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440336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958FC-0F19-40EC-9045-A973E95A5FF4}" type="datetime1">
              <a:rPr lang="es-PE" smtClean="0"/>
              <a:t>11/06/2014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97152-E9A6-49A7-B757-9CCBA648DA97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075068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46EF2-4CCA-486B-870C-6CDD3347E51E}" type="datetime1">
              <a:rPr lang="es-PE" smtClean="0"/>
              <a:t>11/06/2014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DCC0E-65C0-4095-B61D-B20CEE577F6F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747014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s-ES_trad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6B049-B99C-4039-9EA6-539952EA2707}" type="datetime1">
              <a:rPr lang="es-PE" smtClean="0"/>
              <a:t>11/06/2014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975019-2C28-4AB1-95C3-147A50D57A5E}" type="slidenum">
              <a:rPr lang="es-ES_tradnl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314689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37C3D-28A9-4169-B954-076CBA5813C2}" type="datetime1">
              <a:rPr lang="es-PE" smtClean="0"/>
              <a:t>11/06/2014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BBE263-8662-4DEB-80DA-3F3B7DB2FAA6}" type="slidenum">
              <a:rPr lang="es-ES_tradnl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267076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F13FE-B286-479A-8C13-3DC38A8BED9D}" type="datetime1">
              <a:rPr lang="es-PE" smtClean="0"/>
              <a:t>11/06/2014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79D667-C24B-4346-A715-820BE50827B2}" type="slidenum">
              <a:rPr lang="es-ES_tradnl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935067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ES_trad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ES_tradnl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73070-D5BB-473F-961B-F08DADCAE402}" type="datetime1">
              <a:rPr lang="es-PE" smtClean="0"/>
              <a:t>11/06/2014</a:t>
            </a:fld>
            <a:endParaRPr lang="es-ES_tradn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012FF3-1E12-4999-811F-8C774974B084}" type="slidenum">
              <a:rPr lang="es-ES_tradnl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069108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ES_trad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ES_tradnl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CF4A5-8EDA-456C-BB9A-5E847DE9B641}" type="datetime1">
              <a:rPr lang="es-PE" smtClean="0"/>
              <a:t>11/06/2014</a:t>
            </a:fld>
            <a:endParaRPr lang="es-ES_tradnl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B55A29-6532-4AA1-A0F5-E9A64A7010E3}" type="slidenum">
              <a:rPr lang="es-ES_tradnl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090725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s-ES_tradnl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D2CC2-3869-4EB3-B02B-2EFAFDC94AA8}" type="datetime1">
              <a:rPr lang="es-PE" smtClean="0"/>
              <a:t>11/06/2014</a:t>
            </a:fld>
            <a:endParaRPr lang="es-ES_tradn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4B53A9-863A-4BBF-95F7-5A3F289AC866}" type="slidenum">
              <a:rPr lang="es-ES_tradnl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54570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ES_trad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ES_tradnl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D7DD7-AD5C-4AAF-A0A1-D59C8B149CEE}" type="datetime1">
              <a:rPr lang="es-PE" smtClean="0"/>
              <a:t>11/06/2014</a:t>
            </a:fld>
            <a:endParaRPr lang="es-ES_tradn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CFA28-682F-4200-883E-E88C3E669602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650651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39DB8-A8BE-421D-8378-BC0C7FA122CF}" type="datetime1">
              <a:rPr lang="es-PE" smtClean="0"/>
              <a:t>11/06/2014</a:t>
            </a:fld>
            <a:endParaRPr lang="es-ES_tradnl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8E2ADE-D3A3-4D48-9A08-98BF744BC61A}" type="slidenum">
              <a:rPr lang="es-ES_tradnl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3095011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ES_trad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BFAAE-7E3C-4987-A9A2-F539E302317B}" type="datetime1">
              <a:rPr lang="es-PE" smtClean="0"/>
              <a:t>11/06/2014</a:t>
            </a:fld>
            <a:endParaRPr lang="es-ES_tradn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FF3B6A-A06D-4A86-BA50-97DF68850F5A}" type="slidenum">
              <a:rPr lang="es-ES_tradnl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003098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s-ES_trad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BC82C-089A-4EE6-AE8A-0E697BCC2F1B}" type="datetime1">
              <a:rPr lang="es-PE" smtClean="0"/>
              <a:t>11/06/2014</a:t>
            </a:fld>
            <a:endParaRPr lang="es-ES_tradn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D83BB1-1AC3-4FCF-B143-2F1A7BA05C9D}" type="slidenum">
              <a:rPr lang="es-ES_tradnl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7820780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7BB3F-10CA-4174-BEBB-9F09B6DA06BA}" type="datetime1">
              <a:rPr lang="es-PE" smtClean="0"/>
              <a:t>11/06/2014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D2A1E9-C0D8-4590-B1A9-A233A60B412A}" type="slidenum">
              <a:rPr lang="es-ES_tradnl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290887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EF807-E818-4FCB-B541-649D366EB501}" type="datetime1">
              <a:rPr lang="es-PE" smtClean="0"/>
              <a:t>11/06/2014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83CECD-6F2D-49E1-899E-54A0FEC812FF}" type="slidenum">
              <a:rPr lang="es-ES_tradnl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6181586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BDD65-B335-45EF-AD94-B97FF210C7CD}" type="datetime1">
              <a:rPr lang="es-PE" smtClean="0"/>
              <a:t>11/06/2014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D6CD5-AC7E-4AAF-A2C4-E8800EB29E05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0441160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0C050-1802-4AAC-889E-834C4B32604E}" type="datetime1">
              <a:rPr lang="es-PE" smtClean="0"/>
              <a:t>11/06/2014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7B510-D07C-4722-B4E9-BDF3A2667210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7454336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47FC3-202D-4DC6-BB1E-A48251AC14EB}" type="datetime1">
              <a:rPr lang="es-PE" smtClean="0"/>
              <a:t>11/06/2014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33B2A-185F-48A0-ACE8-8A7110DE7BA0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2040130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810D7-2358-4D5B-8D84-8A975F3792CE}" type="datetime1">
              <a:rPr lang="es-PE" smtClean="0"/>
              <a:t>11/06/2014</a:t>
            </a:fld>
            <a:endParaRPr lang="es-ES_tradn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A573C-B722-4C87-AD76-75705BC70083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7675716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AD85E-10DA-4C5E-8207-F2E0B0400373}" type="datetime1">
              <a:rPr lang="es-PE" smtClean="0"/>
              <a:t>11/06/2014</a:t>
            </a:fld>
            <a:endParaRPr lang="es-ES_tradnl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40487-71F7-4758-A825-AAB05D3D33A0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7171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ES_trad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ES_tradnl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90C2F-5A11-49AC-82A0-75A7CBF226D0}" type="datetime1">
              <a:rPr lang="es-PE" smtClean="0"/>
              <a:t>11/06/2014</a:t>
            </a:fld>
            <a:endParaRPr lang="es-ES_tradnl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219B3-0A9C-47DA-AA37-01174311F891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7608015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3EE52-B6C6-4A65-B894-512B995BB6F1}" type="datetime1">
              <a:rPr lang="es-PE" smtClean="0"/>
              <a:t>11/06/2014</a:t>
            </a:fld>
            <a:endParaRPr lang="es-ES_tradn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6D531-E1EC-40EB-841E-B724765A609B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8877032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14D2B-FE83-4D6D-BAA4-1CC26819C908}" type="datetime1">
              <a:rPr lang="es-PE" smtClean="0"/>
              <a:t>11/06/2014</a:t>
            </a:fld>
            <a:endParaRPr lang="es-ES_tradnl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EE05D-B41F-4E47-BF70-7817861F7E11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9819139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96BF0-587A-4231-9DAF-B423DA649313}" type="datetime1">
              <a:rPr lang="es-PE" smtClean="0"/>
              <a:t>11/06/2014</a:t>
            </a:fld>
            <a:endParaRPr lang="es-ES_tradn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4D124-A507-4D0C-B21E-766ED04C6D65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9664205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s-ES_tradnl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32CDF-39AB-4EFE-9787-1154237A79F3}" type="datetime1">
              <a:rPr lang="es-PE" smtClean="0"/>
              <a:t>11/06/2014</a:t>
            </a:fld>
            <a:endParaRPr lang="es-ES_tradn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78FF5-F312-4AAE-BEE2-5FC496C56DC7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262736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F2AFB-88FD-40FB-8F38-91F647BB3A07}" type="datetime1">
              <a:rPr lang="es-PE" smtClean="0"/>
              <a:t>11/06/2014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E8483-A87B-4521-B689-19DF864700C2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586522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13E90-1273-4B91-8B7E-5D934C1A52E2}" type="datetime1">
              <a:rPr lang="es-PE" smtClean="0"/>
              <a:t>11/06/2014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D857A-6FA2-4A42-B6EF-1BB0F9421C6D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63929917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s-ES_trad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9EF9B-6EB9-45CA-ADE2-F71D40C84C0F}" type="datetime1">
              <a:rPr lang="en-US"/>
              <a:pPr>
                <a:defRPr/>
              </a:pPr>
              <a:t>6/11/2014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975019-2C28-4AB1-95C3-147A50D57A5E}" type="slidenum">
              <a:rPr lang="es-ES_tradnl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3213313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78962-09C8-4E6B-B438-BCCD29EFAF1B}" type="datetime1">
              <a:rPr lang="en-US"/>
              <a:pPr>
                <a:defRPr/>
              </a:pPr>
              <a:t>6/11/2014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BBE263-8662-4DEB-80DA-3F3B7DB2FAA6}" type="slidenum">
              <a:rPr lang="es-ES_tradnl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5390069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8BC13-FB65-4990-B6CD-79E1A7F68E9C}" type="datetime1">
              <a:rPr lang="en-US"/>
              <a:pPr>
                <a:defRPr/>
              </a:pPr>
              <a:t>6/11/2014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79D667-C24B-4346-A715-820BE50827B2}" type="slidenum">
              <a:rPr lang="es-ES_tradnl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9075977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ES_trad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ES_tradnl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F925B-C805-47C9-9B2A-4453BC3FB78C}" type="datetime1">
              <a:rPr lang="en-US"/>
              <a:pPr>
                <a:defRPr/>
              </a:pPr>
              <a:t>6/11/2014</a:t>
            </a:fld>
            <a:endParaRPr lang="es-ES_tradn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012FF3-1E12-4999-811F-8C774974B084}" type="slidenum">
              <a:rPr lang="es-ES_tradnl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793782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s-ES_tradnl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C29F7-45A6-48B9-84FC-0028D50E0C29}" type="datetime1">
              <a:rPr lang="es-PE" smtClean="0"/>
              <a:t>11/06/2014</a:t>
            </a:fld>
            <a:endParaRPr lang="es-ES_tradn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50794-1CD3-443B-ADBF-EC62C6AF70B6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0065095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ES_trad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ES_tradnl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CB9AD-A0B2-4A68-85C6-517B4B124810}" type="datetime1">
              <a:rPr lang="en-US"/>
              <a:pPr>
                <a:defRPr/>
              </a:pPr>
              <a:t>6/11/2014</a:t>
            </a:fld>
            <a:endParaRPr lang="es-ES_tradnl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B55A29-6532-4AA1-A0F5-E9A64A7010E3}" type="slidenum">
              <a:rPr lang="es-ES_tradnl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78265755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s-ES_tradnl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74F4C-0A3A-4768-B838-E4D35E1EFC88}" type="datetime1">
              <a:rPr lang="en-US"/>
              <a:pPr>
                <a:defRPr/>
              </a:pPr>
              <a:t>6/11/2014</a:t>
            </a:fld>
            <a:endParaRPr lang="es-ES_tradn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4B53A9-863A-4BBF-95F7-5A3F289AC866}" type="slidenum">
              <a:rPr lang="es-ES_tradnl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8988346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6A21F-7302-4519-BE96-C2D00833784E}" type="datetime1">
              <a:rPr lang="en-US"/>
              <a:pPr>
                <a:defRPr/>
              </a:pPr>
              <a:t>6/11/2014</a:t>
            </a:fld>
            <a:endParaRPr lang="es-ES_tradnl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8E2ADE-D3A3-4D48-9A08-98BF744BC61A}" type="slidenum">
              <a:rPr lang="es-ES_tradnl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1157733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ES_trad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67208-870F-44FB-A93D-32DD1F5AE003}" type="datetime1">
              <a:rPr lang="en-US"/>
              <a:pPr>
                <a:defRPr/>
              </a:pPr>
              <a:t>6/11/2014</a:t>
            </a:fld>
            <a:endParaRPr lang="es-ES_tradn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FF3B6A-A06D-4A86-BA50-97DF68850F5A}" type="slidenum">
              <a:rPr lang="es-ES_tradnl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3842857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s-ES_trad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6C96B-FC47-4E39-A1CE-5787140CC8F4}" type="datetime1">
              <a:rPr lang="en-US"/>
              <a:pPr>
                <a:defRPr/>
              </a:pPr>
              <a:t>6/11/2014</a:t>
            </a:fld>
            <a:endParaRPr lang="es-ES_tradn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D83BB1-1AC3-4FCF-B143-2F1A7BA05C9D}" type="slidenum">
              <a:rPr lang="es-ES_tradnl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8398604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DAFEF-18BF-42D8-86F7-D6F74CB326EC}" type="datetime1">
              <a:rPr lang="en-US"/>
              <a:pPr>
                <a:defRPr/>
              </a:pPr>
              <a:t>6/11/2014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D2A1E9-C0D8-4590-B1A9-A233A60B412A}" type="slidenum">
              <a:rPr lang="es-ES_tradnl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1269348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9430D-5ACC-490C-B96F-0CDBA72786D4}" type="datetime1">
              <a:rPr lang="en-US"/>
              <a:pPr>
                <a:defRPr/>
              </a:pPr>
              <a:t>6/11/2014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83CECD-6F2D-49E1-899E-54A0FEC812FF}" type="slidenum">
              <a:rPr lang="es-ES_tradnl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1484856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s-ES_trad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AAA58-6E4D-4DA3-A6F8-6E5B49E97C9F}" type="datetime1">
              <a:rPr lang="en-US"/>
              <a:pPr>
                <a:defRPr/>
              </a:pPr>
              <a:t>6/11/2014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A721C-34E3-4271-841E-3014623C2C72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2570144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AD6E8-07AE-4D42-AA21-6F18C3BAB1B3}" type="datetime1">
              <a:rPr lang="en-US"/>
              <a:pPr>
                <a:defRPr/>
              </a:pPr>
              <a:t>6/11/2014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8231A-44AA-41DE-A835-2108A4D91D51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2718034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451CF-5ADE-4BBB-A56B-19CF8DCA49C7}" type="datetime1">
              <a:rPr lang="en-US"/>
              <a:pPr>
                <a:defRPr/>
              </a:pPr>
              <a:t>6/11/2014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B12ED-8B53-42A7-A9F0-7F2239E54590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42118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EC61C-E3BB-4F26-86A2-8BB3BBDAA0AD}" type="datetime1">
              <a:rPr lang="es-PE" smtClean="0"/>
              <a:t>11/06/2014</a:t>
            </a:fld>
            <a:endParaRPr lang="es-ES_tradnl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A8F22-1F2D-4E99-A09E-3EB266CDED5D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70136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ES_trad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ES_tradnl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5C731-B924-495D-982C-5847FEEEA190}" type="datetime1">
              <a:rPr lang="en-US"/>
              <a:pPr>
                <a:defRPr/>
              </a:pPr>
              <a:t>6/11/2014</a:t>
            </a:fld>
            <a:endParaRPr lang="es-ES_tradn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DCEA4-A21C-48B2-827A-3B5DE073A659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403298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ES_trad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ES_tradnl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191A1-1515-4CF7-8AB3-63F1AEDE89B9}" type="datetime1">
              <a:rPr lang="en-US"/>
              <a:pPr>
                <a:defRPr/>
              </a:pPr>
              <a:t>6/11/2014</a:t>
            </a:fld>
            <a:endParaRPr lang="es-ES_tradnl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98534-A713-4711-AB1B-5CC7F0D6E61D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7734339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s-ES_tradnl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41ACC-C328-49DC-A34C-07AF8942EC81}" type="datetime1">
              <a:rPr lang="en-US"/>
              <a:pPr>
                <a:defRPr/>
              </a:pPr>
              <a:t>6/11/2014</a:t>
            </a:fld>
            <a:endParaRPr lang="es-ES_tradn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03D38-E995-4B1F-B5DE-D1E76D9F0871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6126763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DC935-AA66-430E-A3E9-C0EF79435153}" type="datetime1">
              <a:rPr lang="en-US"/>
              <a:pPr>
                <a:defRPr/>
              </a:pPr>
              <a:t>6/11/2014</a:t>
            </a:fld>
            <a:endParaRPr lang="es-ES_tradnl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A0F52-641A-46AB-A12E-25DF381763AA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1349086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ES_trad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A489A-402C-4498-B16B-22EC9D8CA0A6}" type="datetime1">
              <a:rPr lang="en-US"/>
              <a:pPr>
                <a:defRPr/>
              </a:pPr>
              <a:t>6/11/2014</a:t>
            </a:fld>
            <a:endParaRPr lang="es-ES_tradn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B7052-3483-4D21-9A91-94145846520A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0819755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s-ES_trad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38CE1-E5BC-4B75-B2AC-DB647F2B4BC8}" type="datetime1">
              <a:rPr lang="en-US"/>
              <a:pPr>
                <a:defRPr/>
              </a:pPr>
              <a:t>6/11/2014</a:t>
            </a:fld>
            <a:endParaRPr lang="es-ES_tradn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E0AD9-C478-4ED4-BFE3-A0AF79F7F55D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4752225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E1E0C-DA54-4CDD-A764-F3F9A6164C12}" type="datetime1">
              <a:rPr lang="en-US"/>
              <a:pPr>
                <a:defRPr/>
              </a:pPr>
              <a:t>6/11/2014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97152-E9A6-49A7-B757-9CCBA648DA97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69210562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B9A6A-E6A7-4887-8942-3DA5285AF82F}" type="datetime1">
              <a:rPr lang="en-US"/>
              <a:pPr>
                <a:defRPr/>
              </a:pPr>
              <a:t>6/11/2014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DCC0E-65C0-4095-B61D-B20CEE577F6F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29947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ES_trad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F1308-4C1D-47A2-AAEE-CD82A75C3DCF}" type="datetime1">
              <a:rPr lang="es-PE" smtClean="0"/>
              <a:t>11/06/2014</a:t>
            </a:fld>
            <a:endParaRPr lang="es-ES_tradn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46EC6-AE29-45AE-B7BB-E73D6F687260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06482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s-ES_trad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BA23A-0A1A-4C1C-A377-D921D5669538}" type="datetime1">
              <a:rPr lang="es-PE" smtClean="0"/>
              <a:t>11/06/2014</a:t>
            </a:fld>
            <a:endParaRPr lang="es-ES_tradn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D9BE2-9E2B-431A-92F7-E706454AEA27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43780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8AEAD110-71CF-4BDD-8600-09F992E5137C}" type="datetime1">
              <a:rPr lang="es-PE" smtClean="0"/>
              <a:t>11/06/2014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73A50DC-FB20-4163-AA90-63811EF41585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PE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PE" smtClean="0"/>
              <a:t>Click to edit Master text styles</a:t>
            </a:r>
          </a:p>
          <a:p>
            <a:pPr lvl="1"/>
            <a:r>
              <a:rPr lang="es-ES_tradnl" altLang="es-PE" smtClean="0"/>
              <a:t>Second level</a:t>
            </a:r>
          </a:p>
          <a:p>
            <a:pPr lvl="2"/>
            <a:r>
              <a:rPr lang="es-ES_tradnl" altLang="es-PE" smtClean="0"/>
              <a:t>Third level</a:t>
            </a:r>
          </a:p>
          <a:p>
            <a:pPr lvl="3"/>
            <a:r>
              <a:rPr lang="es-ES_tradnl" altLang="es-PE" smtClean="0"/>
              <a:t>Fourth level</a:t>
            </a:r>
          </a:p>
          <a:p>
            <a:pPr lvl="4"/>
            <a:r>
              <a:rPr lang="es-ES_tradnl" altLang="es-PE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D3B5A0A3-7699-45F7-8734-4848A60EC6C3}" type="datetime1">
              <a:rPr lang="es-PE" smtClean="0"/>
              <a:t>11/06/2014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F0CA241-0884-4446-8B06-AE4DBA91D633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 eaLnBrk="1" hangingPunct="1">
              <a:defRPr/>
            </a:pPr>
            <a:fld id="{BA88DB6B-2575-4FBB-8281-48CA069625D9}" type="datetime1">
              <a:rPr lang="es-PE" smtClean="0"/>
              <a:t>11/06/2014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 eaLnBrk="1" hangingPunct="1">
              <a:defRPr/>
            </a:pPr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 eaLnBrk="1" hangingPunct="1">
              <a:defRPr/>
            </a:pPr>
            <a:fld id="{1EFA1E16-CC60-4E6C-9E82-5899BAF86FB8}" type="slidenum">
              <a:rPr lang="es-ES_tradnl"/>
              <a:pPr eaLnBrk="1" hangingPunct="1"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88865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pitchFamily="-65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pitchFamily="-65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eaLnBrk="1" hangingPunct="1">
              <a:defRPr/>
            </a:pPr>
            <a:fld id="{073504F3-D255-4764-9921-8BB6CDC2795B}" type="datetime1">
              <a:rPr lang="es-PE" smtClean="0"/>
              <a:t>11/06/2014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 eaLnBrk="1" hangingPunct="1">
              <a:defRPr/>
            </a:pPr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eaLnBrk="1" hangingPunct="1"/>
            <a:fld id="{B0BF30B0-F34D-430E-9DFB-E5EA75595C82}" type="slidenum">
              <a:rPr lang="es-ES_tradnl"/>
              <a:pPr eaLnBrk="1" hangingPunct="1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12649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ES_tradnl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F943F381-C3EF-4042-ADDD-D9B82F8CD292}" type="datetime1">
              <a:rPr lang="es-PE" smtClean="0"/>
              <a:t>11/06/2014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6E4A9EBD-3E36-4A32-A171-6EEE1AECF896}" type="slidenum">
              <a:rPr lang="es-ES_tradnl"/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67331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eaLnBrk="1" hangingPunct="1">
              <a:defRPr/>
            </a:pPr>
            <a:fld id="{0FDF5A96-BE11-4889-8658-3ECD536EC2D5}" type="datetime1">
              <a:rPr lang="en-US"/>
              <a:pPr eaLnBrk="1" hangingPunct="1">
                <a:defRPr/>
              </a:pPr>
              <a:t>6/11/2014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 eaLnBrk="1" hangingPunct="1">
              <a:defRPr/>
            </a:pPr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eaLnBrk="1" hangingPunct="1"/>
            <a:fld id="{B0BF30B0-F34D-430E-9DFB-E5EA75595C82}" type="slidenum">
              <a:rPr lang="es-ES_tradnl"/>
              <a:pPr eaLnBrk="1" hangingPunct="1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03762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 eaLnBrk="1" hangingPunct="1">
              <a:defRPr/>
            </a:pPr>
            <a:fld id="{1A40F004-C134-4503-95B1-C472F8F11F53}" type="datetime1">
              <a:rPr lang="en-US"/>
              <a:pPr eaLnBrk="1" hangingPunct="1">
                <a:defRPr/>
              </a:pPr>
              <a:t>6/11/2014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 eaLnBrk="1" hangingPunct="1">
              <a:defRPr/>
            </a:pPr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 eaLnBrk="1" hangingPunct="1">
              <a:defRPr/>
            </a:pPr>
            <a:fld id="{1EFA1E16-CC60-4E6C-9E82-5899BAF86FB8}" type="slidenum">
              <a:rPr lang="es-ES_tradnl"/>
              <a:pPr eaLnBrk="1" hangingPunct="1"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50891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pitchFamily="-65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pitchFamily="-65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6.jpeg"/><Relationship Id="rId4" Type="http://schemas.openxmlformats.org/officeDocument/2006/relationships/image" Target="../media/image3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3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7.jpeg"/><Relationship Id="rId4" Type="http://schemas.openxmlformats.org/officeDocument/2006/relationships/image" Target="../media/image3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8.jpeg"/><Relationship Id="rId4" Type="http://schemas.openxmlformats.org/officeDocument/2006/relationships/image" Target="../media/image3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5.xml"/></Relationships>
</file>

<file path=ppt/slides/_rels/slide5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18" Type="http://schemas.microsoft.com/office/2007/relationships/diagramDrawing" Target="../diagrams/drawing4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17" Type="http://schemas.openxmlformats.org/officeDocument/2006/relationships/diagramColors" Target="../diagrams/colors4.xml"/><Relationship Id="rId2" Type="http://schemas.openxmlformats.org/officeDocument/2006/relationships/notesSlide" Target="../notesSlides/notesSlide22.xml"/><Relationship Id="rId16" Type="http://schemas.openxmlformats.org/officeDocument/2006/relationships/diagramQuickStyle" Target="../diagrams/quickStyle4.xml"/><Relationship Id="rId1" Type="http://schemas.openxmlformats.org/officeDocument/2006/relationships/slideLayout" Target="../slideLayouts/slideLayout24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5" Type="http://schemas.openxmlformats.org/officeDocument/2006/relationships/diagramLayout" Target="../diagrams/layout4.xml"/><Relationship Id="rId10" Type="http://schemas.openxmlformats.org/officeDocument/2006/relationships/diagramLayout" Target="../diagrams/layout3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Relationship Id="rId14" Type="http://schemas.openxmlformats.org/officeDocument/2006/relationships/diagramData" Target="../diagrams/data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9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4.xml"/><Relationship Id="rId4" Type="http://schemas.openxmlformats.org/officeDocument/2006/relationships/hyperlink" Target="mailto:integridadoefa@oefa.gob.pe" TargetMode="Externa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5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5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5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5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5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.pn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5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5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5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8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CuadroTexto"/>
          <p:cNvSpPr txBox="1">
            <a:spLocks noChangeArrowheads="1"/>
          </p:cNvSpPr>
          <p:nvPr/>
        </p:nvSpPr>
        <p:spPr bwMode="auto">
          <a:xfrm>
            <a:off x="395709" y="2878258"/>
            <a:ext cx="5832475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PE" sz="44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Consolidando el nuevo enfoque de la fiscalización ambiental</a:t>
            </a:r>
            <a:endParaRPr lang="es-PE" sz="4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CC6A5E-7655-4375-8FC9-54D310807576}" type="slidenum">
              <a:rPr lang="es-ES_tradnl" smtClean="0"/>
              <a:pPr>
                <a:defRPr/>
              </a:pPr>
              <a:t>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0094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21955" y="1821563"/>
            <a:ext cx="186942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800" b="1" dirty="0" smtClean="0">
                <a:latin typeface="Century Gothic" panose="020B0502020202020204" pitchFamily="34" charset="0"/>
              </a:rPr>
              <a:t>Ilegales:</a:t>
            </a:r>
          </a:p>
          <a:p>
            <a:pPr algn="ctr"/>
            <a:r>
              <a:rPr lang="es-PE" sz="2800" b="1" dirty="0" smtClean="0">
                <a:latin typeface="Century Gothic" panose="020B0502020202020204" pitchFamily="34" charset="0"/>
              </a:rPr>
              <a:t>De 300 a</a:t>
            </a:r>
          </a:p>
          <a:p>
            <a:pPr algn="ctr"/>
            <a:r>
              <a:rPr lang="es-PE" sz="2800" b="1" dirty="0" smtClean="0">
                <a:latin typeface="Century Gothic" panose="020B0502020202020204" pitchFamily="34" charset="0"/>
              </a:rPr>
              <a:t>30 000 UIT</a:t>
            </a:r>
            <a:endParaRPr lang="es-ES" sz="2800" b="1" dirty="0">
              <a:latin typeface="Century Gothic" panose="020B05020202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408142" y="4149469"/>
            <a:ext cx="209704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800" b="1" dirty="0" smtClean="0">
                <a:latin typeface="Century Gothic" panose="020B0502020202020204" pitchFamily="34" charset="0"/>
              </a:rPr>
              <a:t>Informales:</a:t>
            </a:r>
          </a:p>
          <a:p>
            <a:pPr algn="ctr"/>
            <a:r>
              <a:rPr lang="es-PE" sz="2800" b="1" dirty="0" smtClean="0">
                <a:latin typeface="Century Gothic" panose="020B0502020202020204" pitchFamily="34" charset="0"/>
              </a:rPr>
              <a:t>De 250 a</a:t>
            </a:r>
          </a:p>
          <a:p>
            <a:pPr algn="ctr"/>
            <a:r>
              <a:rPr lang="es-PE" sz="2800" b="1" dirty="0" smtClean="0">
                <a:latin typeface="Century Gothic" panose="020B0502020202020204" pitchFamily="34" charset="0"/>
              </a:rPr>
              <a:t>25 000 UIT</a:t>
            </a:r>
            <a:endParaRPr lang="es-ES" sz="2800" b="1" dirty="0">
              <a:latin typeface="Century Gothic" panose="020B0502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260502" y="3796924"/>
            <a:ext cx="527154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PE" dirty="0" smtClean="0">
                <a:latin typeface="Century Gothic" panose="020B0502020202020204" pitchFamily="34" charset="0"/>
              </a:rPr>
              <a:t>Exceder los LMP sin contar con </a:t>
            </a:r>
            <a:r>
              <a:rPr lang="es-PE" sz="28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título habilitante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PE" dirty="0">
                <a:latin typeface="Century Gothic" panose="020B0502020202020204" pitchFamily="34" charset="0"/>
              </a:rPr>
              <a:t>C</a:t>
            </a:r>
            <a:r>
              <a:rPr lang="es-PE" dirty="0" smtClean="0">
                <a:latin typeface="Century Gothic" panose="020B0502020202020204" pitchFamily="34" charset="0"/>
              </a:rPr>
              <a:t>ausando </a:t>
            </a:r>
            <a:r>
              <a:rPr lang="es-PE" sz="2800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daño </a:t>
            </a:r>
            <a:r>
              <a:rPr lang="es-PE" sz="28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real </a:t>
            </a:r>
            <a:r>
              <a:rPr lang="es-PE" dirty="0">
                <a:latin typeface="Century Gothic" panose="020B0502020202020204" pitchFamily="34" charset="0"/>
              </a:rPr>
              <a:t>a la vida o </a:t>
            </a:r>
            <a:r>
              <a:rPr lang="es-PE" dirty="0" smtClean="0">
                <a:latin typeface="Century Gothic" panose="020B0502020202020204" pitchFamily="34" charset="0"/>
              </a:rPr>
              <a:t>la salud humana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PE" dirty="0" smtClean="0">
                <a:latin typeface="Century Gothic" panose="020B0502020202020204" pitchFamily="34" charset="0"/>
              </a:rPr>
              <a:t>Más factores agravantes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3260502" y="1456898"/>
            <a:ext cx="527154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PE" dirty="0" smtClean="0">
                <a:latin typeface="Century Gothic" panose="020B0502020202020204" pitchFamily="34" charset="0"/>
              </a:rPr>
              <a:t>Desarrollar actividades en </a:t>
            </a:r>
            <a:r>
              <a:rPr lang="es-PE" sz="2800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zonas prohibidas</a:t>
            </a:r>
            <a:endParaRPr lang="es-PE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PE" dirty="0" smtClean="0">
                <a:latin typeface="Century Gothic" panose="020B0502020202020204" pitchFamily="34" charset="0"/>
              </a:rPr>
              <a:t>Causando</a:t>
            </a:r>
            <a:r>
              <a:rPr lang="es-PE" sz="2800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 daño </a:t>
            </a:r>
            <a:r>
              <a:rPr lang="es-PE" sz="28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real </a:t>
            </a:r>
            <a:r>
              <a:rPr lang="es-PE" dirty="0">
                <a:latin typeface="Century Gothic" panose="020B0502020202020204" pitchFamily="34" charset="0"/>
              </a:rPr>
              <a:t>a la vida o </a:t>
            </a:r>
            <a:r>
              <a:rPr lang="es-PE" dirty="0" smtClean="0">
                <a:latin typeface="Century Gothic" panose="020B0502020202020204" pitchFamily="34" charset="0"/>
              </a:rPr>
              <a:t>la salud humana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PE" dirty="0" smtClean="0">
                <a:latin typeface="Century Gothic" panose="020B0502020202020204" pitchFamily="34" charset="0"/>
              </a:rPr>
              <a:t>Más factores agravantes</a:t>
            </a:r>
            <a:endParaRPr lang="es-ES" dirty="0">
              <a:latin typeface="Century Gothic" panose="020B0502020202020204" pitchFamily="34" charset="0"/>
            </a:endParaRPr>
          </a:p>
        </p:txBody>
      </p:sp>
      <p:sp>
        <p:nvSpPr>
          <p:cNvPr id="13" name="1 Flecha abajo"/>
          <p:cNvSpPr/>
          <p:nvPr/>
        </p:nvSpPr>
        <p:spPr>
          <a:xfrm rot="16200000">
            <a:off x="2540685" y="2153457"/>
            <a:ext cx="484632" cy="72121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4" name="1 Flecha abajo"/>
          <p:cNvSpPr/>
          <p:nvPr/>
        </p:nvSpPr>
        <p:spPr>
          <a:xfrm rot="16200000">
            <a:off x="2540685" y="4481362"/>
            <a:ext cx="484632" cy="72121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CuadroTexto 7"/>
          <p:cNvSpPr txBox="1"/>
          <p:nvPr/>
        </p:nvSpPr>
        <p:spPr>
          <a:xfrm>
            <a:off x="443204" y="98963"/>
            <a:ext cx="82575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800" b="1" dirty="0" smtClean="0">
                <a:latin typeface="Century Gothic" panose="020B0502020202020204" pitchFamily="34" charset="0"/>
              </a:rPr>
              <a:t>Multas máximas para infracciones que generan </a:t>
            </a:r>
            <a:r>
              <a:rPr lang="es-PE" sz="2800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DAÑO REAL</a:t>
            </a:r>
            <a:endParaRPr lang="es-ES" sz="2800" b="1" dirty="0">
              <a:latin typeface="Century Gothic" panose="020B0502020202020204" pitchFamily="34" charset="0"/>
            </a:endParaRPr>
          </a:p>
        </p:txBody>
      </p:sp>
      <p:cxnSp>
        <p:nvCxnSpPr>
          <p:cNvPr id="9" name="Conector recto 8"/>
          <p:cNvCxnSpPr/>
          <p:nvPr/>
        </p:nvCxnSpPr>
        <p:spPr>
          <a:xfrm>
            <a:off x="3260502" y="3699003"/>
            <a:ext cx="554154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68231A-44AA-41DE-A835-2108A4D91D51}" type="slidenum">
              <a:rPr lang="es-ES_tradnl" smtClean="0"/>
              <a:pPr>
                <a:defRPr/>
              </a:pPr>
              <a:t>10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80190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392472" y="2618991"/>
            <a:ext cx="193193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800" b="1" dirty="0" smtClean="0">
                <a:latin typeface="Century Gothic" panose="020B0502020202020204" pitchFamily="34" charset="0"/>
              </a:rPr>
              <a:t>Formales:</a:t>
            </a:r>
          </a:p>
          <a:p>
            <a:pPr algn="ctr"/>
            <a:r>
              <a:rPr lang="es-PE" sz="2800" b="1" dirty="0" smtClean="0">
                <a:latin typeface="Century Gothic" panose="020B0502020202020204" pitchFamily="34" charset="0"/>
              </a:rPr>
              <a:t>De 150 a</a:t>
            </a:r>
          </a:p>
          <a:p>
            <a:pPr algn="ctr"/>
            <a:r>
              <a:rPr lang="es-PE" sz="2800" b="1" dirty="0" smtClean="0">
                <a:latin typeface="Century Gothic" panose="020B0502020202020204" pitchFamily="34" charset="0"/>
              </a:rPr>
              <a:t>15 000 UIT</a:t>
            </a:r>
            <a:endParaRPr lang="es-ES" sz="2800" b="1" dirty="0">
              <a:latin typeface="Century Gothic" panose="020B0502020202020204" pitchFamily="34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2501977" y="1268976"/>
            <a:ext cx="628878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PE" sz="2000" dirty="0" smtClean="0">
                <a:latin typeface="Century Gothic" panose="020B0502020202020204" pitchFamily="34" charset="0"/>
              </a:rPr>
              <a:t>Exceder los </a:t>
            </a:r>
            <a:r>
              <a:rPr lang="es-PE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Limites Máximos Permisibles</a:t>
            </a:r>
            <a:r>
              <a:rPr lang="es-PE" sz="2000" dirty="0" smtClean="0">
                <a:latin typeface="Century Gothic" panose="020B0502020202020204" pitchFamily="34" charset="0"/>
              </a:rPr>
              <a:t> establecidos en la normativa aplicable</a:t>
            </a:r>
            <a:endParaRPr lang="es-PE" b="1" dirty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PE" sz="2000" dirty="0">
                <a:latin typeface="Century Gothic" panose="020B0502020202020204" pitchFamily="34" charset="0"/>
              </a:rPr>
              <a:t>C</a:t>
            </a:r>
            <a:r>
              <a:rPr lang="es-PE" sz="2000" dirty="0" smtClean="0">
                <a:latin typeface="Century Gothic" panose="020B0502020202020204" pitchFamily="34" charset="0"/>
              </a:rPr>
              <a:t>ausando </a:t>
            </a:r>
            <a:r>
              <a:rPr lang="es-PE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daño </a:t>
            </a:r>
            <a:r>
              <a:rPr lang="es-PE" b="1" dirty="0">
                <a:solidFill>
                  <a:srgbClr val="00B050"/>
                </a:solidFill>
                <a:latin typeface="Century Gothic" panose="020B0502020202020204" pitchFamily="34" charset="0"/>
              </a:rPr>
              <a:t>real </a:t>
            </a:r>
            <a:r>
              <a:rPr lang="es-PE" sz="2000" dirty="0">
                <a:latin typeface="Century Gothic" panose="020B0502020202020204" pitchFamily="34" charset="0"/>
              </a:rPr>
              <a:t>a la vida o </a:t>
            </a:r>
            <a:r>
              <a:rPr lang="es-PE" sz="2000" dirty="0" smtClean="0">
                <a:latin typeface="Century Gothic" panose="020B0502020202020204" pitchFamily="34" charset="0"/>
              </a:rPr>
              <a:t>la salud humana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PE" sz="2000" dirty="0" smtClean="0">
                <a:latin typeface="Century Gothic" panose="020B0502020202020204" pitchFamily="34" charset="0"/>
              </a:rPr>
              <a:t>Incurriendo en </a:t>
            </a:r>
            <a:r>
              <a:rPr lang="es-PE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casi</a:t>
            </a:r>
            <a:r>
              <a:rPr lang="es-PE" sz="2000" dirty="0" smtClean="0">
                <a:latin typeface="Century Gothic" panose="020B0502020202020204" pitchFamily="34" charset="0"/>
              </a:rPr>
              <a:t> </a:t>
            </a:r>
            <a:r>
              <a:rPr lang="es-PE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TODOS</a:t>
            </a:r>
            <a:r>
              <a:rPr lang="es-PE" sz="2000" dirty="0" smtClean="0">
                <a:latin typeface="Century Gothic" panose="020B0502020202020204" pitchFamily="34" charset="0"/>
              </a:rPr>
              <a:t> los supuestos </a:t>
            </a:r>
            <a:r>
              <a:rPr lang="es-PE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AGRAVANTES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2501977" y="3702259"/>
            <a:ext cx="628878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PE" sz="2000" dirty="0" smtClean="0">
                <a:latin typeface="Century Gothic" panose="020B0502020202020204" pitchFamily="34" charset="0"/>
              </a:rPr>
              <a:t>Incumplir lo establecido en los </a:t>
            </a:r>
            <a:r>
              <a:rPr lang="es-PE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Instrumentos de Gestión </a:t>
            </a:r>
            <a:r>
              <a:rPr lang="es-PE" b="1" dirty="0">
                <a:solidFill>
                  <a:srgbClr val="00B050"/>
                </a:solidFill>
                <a:latin typeface="Century Gothic" panose="020B0502020202020204" pitchFamily="34" charset="0"/>
              </a:rPr>
              <a:t>A</a:t>
            </a:r>
            <a:r>
              <a:rPr lang="es-PE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mbiental </a:t>
            </a:r>
            <a:r>
              <a:rPr lang="es-PE" sz="2000" dirty="0" smtClean="0">
                <a:latin typeface="Century Gothic" panose="020B0502020202020204" pitchFamily="34" charset="0"/>
              </a:rPr>
              <a:t>aprobados</a:t>
            </a:r>
            <a:endParaRPr lang="es-PE" b="1" dirty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PE" sz="2000" dirty="0">
                <a:latin typeface="Century Gothic" panose="020B0502020202020204" pitchFamily="34" charset="0"/>
              </a:rPr>
              <a:t>C</a:t>
            </a:r>
            <a:r>
              <a:rPr lang="es-PE" sz="2000" dirty="0" smtClean="0">
                <a:latin typeface="Century Gothic" panose="020B0502020202020204" pitchFamily="34" charset="0"/>
              </a:rPr>
              <a:t>ausando </a:t>
            </a:r>
            <a:r>
              <a:rPr lang="es-PE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daño </a:t>
            </a:r>
            <a:r>
              <a:rPr lang="es-PE" b="1" dirty="0">
                <a:solidFill>
                  <a:srgbClr val="00B050"/>
                </a:solidFill>
                <a:latin typeface="Century Gothic" panose="020B0502020202020204" pitchFamily="34" charset="0"/>
              </a:rPr>
              <a:t>real </a:t>
            </a:r>
            <a:r>
              <a:rPr lang="es-PE" sz="2000" dirty="0">
                <a:latin typeface="Century Gothic" panose="020B0502020202020204" pitchFamily="34" charset="0"/>
              </a:rPr>
              <a:t>a la vida o </a:t>
            </a:r>
            <a:r>
              <a:rPr lang="es-PE" sz="2000" dirty="0" smtClean="0">
                <a:latin typeface="Century Gothic" panose="020B0502020202020204" pitchFamily="34" charset="0"/>
              </a:rPr>
              <a:t>la salud humana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PE" sz="2000" dirty="0" smtClean="0">
                <a:latin typeface="Century Gothic" panose="020B0502020202020204" pitchFamily="34" charset="0"/>
              </a:rPr>
              <a:t>Incurriendo en </a:t>
            </a:r>
            <a:r>
              <a:rPr lang="es-PE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casi</a:t>
            </a:r>
            <a:r>
              <a:rPr lang="es-PE" sz="2000" dirty="0" smtClean="0">
                <a:latin typeface="Century Gothic" panose="020B0502020202020204" pitchFamily="34" charset="0"/>
              </a:rPr>
              <a:t> </a:t>
            </a:r>
            <a:r>
              <a:rPr lang="es-PE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TODOS</a:t>
            </a:r>
            <a:r>
              <a:rPr lang="es-PE" sz="2000" dirty="0" smtClean="0">
                <a:latin typeface="Century Gothic" panose="020B0502020202020204" pitchFamily="34" charset="0"/>
              </a:rPr>
              <a:t> los supuestos </a:t>
            </a:r>
            <a:r>
              <a:rPr lang="es-PE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AGRAVANTES</a:t>
            </a:r>
          </a:p>
        </p:txBody>
      </p:sp>
      <p:cxnSp>
        <p:nvCxnSpPr>
          <p:cNvPr id="5" name="Conector recto 4"/>
          <p:cNvCxnSpPr/>
          <p:nvPr/>
        </p:nvCxnSpPr>
        <p:spPr>
          <a:xfrm>
            <a:off x="2591978" y="3609002"/>
            <a:ext cx="612006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68231A-44AA-41DE-A835-2108A4D91D51}" type="slidenum">
              <a:rPr lang="es-ES_tradnl" smtClean="0"/>
              <a:pPr>
                <a:defRPr/>
              </a:pPr>
              <a:t>11</a:t>
            </a:fld>
            <a:endParaRPr lang="es-ES_tradnl"/>
          </a:p>
        </p:txBody>
      </p:sp>
      <p:sp>
        <p:nvSpPr>
          <p:cNvPr id="9" name="CuadroTexto 8"/>
          <p:cNvSpPr txBox="1"/>
          <p:nvPr/>
        </p:nvSpPr>
        <p:spPr>
          <a:xfrm>
            <a:off x="443204" y="98963"/>
            <a:ext cx="82575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800" b="1" dirty="0" smtClean="0">
                <a:latin typeface="Century Gothic" panose="020B0502020202020204" pitchFamily="34" charset="0"/>
              </a:rPr>
              <a:t>Multas máximas para infracciones que generan </a:t>
            </a:r>
            <a:r>
              <a:rPr lang="es-PE" sz="2800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DAÑO REAL</a:t>
            </a:r>
            <a:endParaRPr lang="es-ES" sz="28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01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uadroTexto 20"/>
          <p:cNvSpPr txBox="1">
            <a:spLocks noChangeArrowheads="1"/>
          </p:cNvSpPr>
          <p:nvPr/>
        </p:nvSpPr>
        <p:spPr bwMode="auto">
          <a:xfrm>
            <a:off x="521955" y="2258987"/>
            <a:ext cx="5670063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342900" indent="-342900" eaLnBrk="1" hangingPunct="1">
              <a:spcBef>
                <a:spcPct val="0"/>
              </a:spcBef>
            </a:pPr>
            <a:endParaRPr lang="es-PE" sz="2800" dirty="0" smtClean="0">
              <a:latin typeface="Century Gothic" panose="020B0502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</a:pPr>
            <a:r>
              <a:rPr lang="es-PE" sz="2800" dirty="0" smtClean="0">
                <a:latin typeface="Century Gothic" panose="020B0502020202020204" pitchFamily="34" charset="0"/>
              </a:rPr>
              <a:t>El 99% </a:t>
            </a:r>
            <a:r>
              <a:rPr lang="es-PE" sz="2800" dirty="0">
                <a:latin typeface="Century Gothic" panose="020B0502020202020204" pitchFamily="34" charset="0"/>
              </a:rPr>
              <a:t>de </a:t>
            </a:r>
            <a:r>
              <a:rPr lang="es-PE" sz="2800" dirty="0" smtClean="0">
                <a:latin typeface="Century Gothic" panose="020B0502020202020204" pitchFamily="34" charset="0"/>
              </a:rPr>
              <a:t>los casos toma </a:t>
            </a:r>
            <a:r>
              <a:rPr lang="es-PE" sz="2800" dirty="0">
                <a:latin typeface="Century Gothic" panose="020B0502020202020204" pitchFamily="34" charset="0"/>
              </a:rPr>
              <a:t>en cuenta el </a:t>
            </a:r>
            <a:r>
              <a:rPr lang="es-PE" sz="28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daño potencial</a:t>
            </a:r>
            <a:r>
              <a:rPr lang="es-PE" sz="2800" b="1" dirty="0">
                <a:latin typeface="Century Gothic" panose="020B0502020202020204" pitchFamily="34" charset="0"/>
              </a:rPr>
              <a:t> </a:t>
            </a:r>
            <a:r>
              <a:rPr lang="es-PE" sz="2800" dirty="0">
                <a:latin typeface="Century Gothic" panose="020B0502020202020204" pitchFamily="34" charset="0"/>
              </a:rPr>
              <a:t>que la conducta infractora podría generar</a:t>
            </a:r>
            <a:r>
              <a:rPr lang="es-PE" sz="2800" dirty="0" smtClean="0">
                <a:latin typeface="Century Gothic" panose="020B0502020202020204" pitchFamily="34" charset="0"/>
              </a:rPr>
              <a:t>.</a:t>
            </a:r>
            <a:endParaRPr lang="es-PE" sz="28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BE263-8662-4DEB-80DA-3F3B7DB2FAA6}" type="slidenum">
              <a:rPr lang="es-ES_tradnl" smtClean="0"/>
              <a:pPr/>
              <a:t>12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1696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1"/>
          <p:cNvSpPr>
            <a:spLocks noChangeArrowheads="1"/>
          </p:cNvSpPr>
          <p:nvPr/>
        </p:nvSpPr>
        <p:spPr bwMode="auto">
          <a:xfrm>
            <a:off x="521955" y="1886861"/>
            <a:ext cx="188384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PE" b="1" dirty="0" smtClean="0">
                <a:latin typeface="Century Gothic" panose="020B0502020202020204" pitchFamily="34" charset="0"/>
              </a:rPr>
              <a:t>De 55 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PE" b="1" dirty="0" smtClean="0">
                <a:latin typeface="Century Gothic" panose="020B0502020202020204" pitchFamily="34" charset="0"/>
              </a:rPr>
              <a:t>5 </a:t>
            </a:r>
            <a:r>
              <a:rPr lang="es-PE" b="1" dirty="0">
                <a:latin typeface="Century Gothic" panose="020B0502020202020204" pitchFamily="34" charset="0"/>
              </a:rPr>
              <a:t>500 UIT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2681979" y="1178975"/>
            <a:ext cx="644817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PE" sz="2000" dirty="0" smtClean="0">
                <a:latin typeface="Century Gothic" panose="020B0502020202020204" pitchFamily="34" charset="0"/>
              </a:rPr>
              <a:t>Exceder en más del 200% los </a:t>
            </a:r>
            <a:r>
              <a:rPr lang="es-PE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Limites Máximos Permisibles</a:t>
            </a:r>
            <a:r>
              <a:rPr lang="es-PE" sz="2000" dirty="0" smtClean="0">
                <a:latin typeface="Century Gothic" panose="020B0502020202020204" pitchFamily="34" charset="0"/>
              </a:rPr>
              <a:t> establecidos en la normativa aplicable</a:t>
            </a:r>
            <a:endParaRPr lang="es-PE" b="1" dirty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PE" sz="2000" dirty="0" smtClean="0">
                <a:latin typeface="Century Gothic" panose="020B0502020202020204" pitchFamily="34" charset="0"/>
              </a:rPr>
              <a:t>El parámetro excedido califica como de </a:t>
            </a:r>
            <a:r>
              <a:rPr lang="es-PE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mayor riesgo ambiental</a:t>
            </a:r>
            <a:endParaRPr lang="es-PE" sz="2000" b="1" dirty="0" smtClean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PE" sz="2000" dirty="0" smtClean="0">
                <a:latin typeface="Century Gothic" panose="020B0502020202020204" pitchFamily="34" charset="0"/>
              </a:rPr>
              <a:t>Incurriendo en </a:t>
            </a:r>
            <a:r>
              <a:rPr lang="es-PE" b="1" dirty="0">
                <a:solidFill>
                  <a:srgbClr val="00B050"/>
                </a:solidFill>
                <a:latin typeface="Century Gothic" panose="020B0502020202020204" pitchFamily="34" charset="0"/>
              </a:rPr>
              <a:t>casi TODOS</a:t>
            </a:r>
            <a:r>
              <a:rPr lang="es-PE" sz="2000" dirty="0" smtClean="0">
                <a:latin typeface="Century Gothic" panose="020B0502020202020204" pitchFamily="34" charset="0"/>
              </a:rPr>
              <a:t> los supuestos </a:t>
            </a:r>
            <a:r>
              <a:rPr lang="es-PE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AGRAVANTES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2681979" y="3702259"/>
            <a:ext cx="644817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PE" sz="2000" dirty="0" smtClean="0">
                <a:latin typeface="Century Gothic" panose="020B0502020202020204" pitchFamily="34" charset="0"/>
              </a:rPr>
              <a:t>Incumplir lo establecido en los </a:t>
            </a:r>
            <a:r>
              <a:rPr lang="es-PE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Instrumentos de Gestión </a:t>
            </a:r>
            <a:r>
              <a:rPr lang="es-PE" b="1" dirty="0">
                <a:solidFill>
                  <a:srgbClr val="00B050"/>
                </a:solidFill>
                <a:latin typeface="Century Gothic" panose="020B0502020202020204" pitchFamily="34" charset="0"/>
              </a:rPr>
              <a:t>A</a:t>
            </a:r>
            <a:r>
              <a:rPr lang="es-PE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mbiental </a:t>
            </a:r>
            <a:r>
              <a:rPr lang="es-PE" sz="2000" dirty="0" smtClean="0">
                <a:latin typeface="Century Gothic" panose="020B0502020202020204" pitchFamily="34" charset="0"/>
              </a:rPr>
              <a:t>aprobados</a:t>
            </a:r>
            <a:endParaRPr lang="es-PE" b="1" dirty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PE" sz="2000" dirty="0">
                <a:latin typeface="Century Gothic" panose="020B0502020202020204" pitchFamily="34" charset="0"/>
              </a:rPr>
              <a:t>C</a:t>
            </a:r>
            <a:r>
              <a:rPr lang="es-PE" sz="2000" dirty="0" smtClean="0">
                <a:latin typeface="Century Gothic" panose="020B0502020202020204" pitchFamily="34" charset="0"/>
              </a:rPr>
              <a:t>ausando </a:t>
            </a:r>
            <a:r>
              <a:rPr lang="es-PE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daño potencial </a:t>
            </a:r>
            <a:r>
              <a:rPr lang="es-PE" sz="2000" dirty="0">
                <a:latin typeface="Century Gothic" panose="020B0502020202020204" pitchFamily="34" charset="0"/>
              </a:rPr>
              <a:t>a la vida o </a:t>
            </a:r>
            <a:r>
              <a:rPr lang="es-PE" sz="2000" dirty="0" smtClean="0">
                <a:latin typeface="Century Gothic" panose="020B0502020202020204" pitchFamily="34" charset="0"/>
              </a:rPr>
              <a:t>la salud humana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PE" sz="2000" dirty="0" smtClean="0">
                <a:latin typeface="Century Gothic" panose="020B0502020202020204" pitchFamily="34" charset="0"/>
              </a:rPr>
              <a:t>Incurriendo en </a:t>
            </a:r>
            <a:r>
              <a:rPr lang="es-PE" b="1" dirty="0">
                <a:solidFill>
                  <a:srgbClr val="00B050"/>
                </a:solidFill>
                <a:latin typeface="Century Gothic" panose="020B0502020202020204" pitchFamily="34" charset="0"/>
              </a:rPr>
              <a:t>casi TODOS</a:t>
            </a:r>
            <a:r>
              <a:rPr lang="es-PE" sz="2000" dirty="0" smtClean="0">
                <a:latin typeface="Century Gothic" panose="020B0502020202020204" pitchFamily="34" charset="0"/>
              </a:rPr>
              <a:t> los supuestos </a:t>
            </a:r>
            <a:r>
              <a:rPr lang="es-PE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AGRAVANTES</a:t>
            </a:r>
          </a:p>
        </p:txBody>
      </p:sp>
      <p:sp>
        <p:nvSpPr>
          <p:cNvPr id="15" name="Rectángulo 1"/>
          <p:cNvSpPr>
            <a:spLocks noChangeArrowheads="1"/>
          </p:cNvSpPr>
          <p:nvPr/>
        </p:nvSpPr>
        <p:spPr bwMode="auto">
          <a:xfrm>
            <a:off x="521955" y="4287034"/>
            <a:ext cx="188384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PE" b="1" dirty="0" smtClean="0">
                <a:latin typeface="Century Gothic" panose="020B0502020202020204" pitchFamily="34" charset="0"/>
              </a:rPr>
              <a:t>De 50 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PE" b="1" dirty="0" smtClean="0">
                <a:latin typeface="Century Gothic" panose="020B0502020202020204" pitchFamily="34" charset="0"/>
              </a:rPr>
              <a:t>5 </a:t>
            </a:r>
            <a:r>
              <a:rPr lang="es-PE" b="1" dirty="0">
                <a:latin typeface="Century Gothic" panose="020B0502020202020204" pitchFamily="34" charset="0"/>
              </a:rPr>
              <a:t>0</a:t>
            </a:r>
            <a:r>
              <a:rPr lang="es-PE" b="1" dirty="0" smtClean="0">
                <a:latin typeface="Century Gothic" panose="020B0502020202020204" pitchFamily="34" charset="0"/>
              </a:rPr>
              <a:t>00 </a:t>
            </a:r>
            <a:r>
              <a:rPr lang="es-PE" b="1" dirty="0">
                <a:latin typeface="Century Gothic" panose="020B0502020202020204" pitchFamily="34" charset="0"/>
              </a:rPr>
              <a:t>UIT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814458" y="98963"/>
            <a:ext cx="75150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800" b="1" dirty="0" smtClean="0">
                <a:latin typeface="Century Gothic" panose="020B0502020202020204" pitchFamily="34" charset="0"/>
              </a:rPr>
              <a:t>Multas máxima para empresas FORMALES</a:t>
            </a:r>
          </a:p>
          <a:p>
            <a:pPr algn="ctr"/>
            <a:r>
              <a:rPr lang="es-PE" sz="2800" b="1" dirty="0" smtClean="0">
                <a:latin typeface="Century Gothic" panose="020B0502020202020204" pitchFamily="34" charset="0"/>
              </a:rPr>
              <a:t>(Causando </a:t>
            </a:r>
            <a:r>
              <a:rPr lang="es-PE" sz="2800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DAÑO POTENCIAL</a:t>
            </a:r>
            <a:r>
              <a:rPr lang="es-PE" sz="2800" b="1" dirty="0" smtClean="0">
                <a:latin typeface="Century Gothic" panose="020B0502020202020204" pitchFamily="34" charset="0"/>
              </a:rPr>
              <a:t>)</a:t>
            </a:r>
            <a:endParaRPr lang="es-ES" sz="2800" b="1" dirty="0">
              <a:latin typeface="Century Gothic" panose="020B0502020202020204" pitchFamily="34" charset="0"/>
            </a:endParaRPr>
          </a:p>
        </p:txBody>
      </p:sp>
      <p:cxnSp>
        <p:nvCxnSpPr>
          <p:cNvPr id="18" name="Conector recto 17"/>
          <p:cNvCxnSpPr/>
          <p:nvPr/>
        </p:nvCxnSpPr>
        <p:spPr>
          <a:xfrm>
            <a:off x="2681979" y="3702259"/>
            <a:ext cx="612006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68231A-44AA-41DE-A835-2108A4D91D51}" type="slidenum">
              <a:rPr lang="es-ES_tradnl" smtClean="0"/>
              <a:pPr>
                <a:defRPr/>
              </a:pPr>
              <a:t>13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24201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12"/>
          <p:cNvSpPr txBox="1">
            <a:spLocks noChangeArrowheads="1"/>
          </p:cNvSpPr>
          <p:nvPr/>
        </p:nvSpPr>
        <p:spPr bwMode="auto">
          <a:xfrm>
            <a:off x="858716" y="3877597"/>
            <a:ext cx="4883297" cy="24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PE" sz="2400" dirty="0" smtClean="0">
                <a:latin typeface="Century Gothic" panose="020B0502020202020204" pitchFamily="34" charset="0"/>
              </a:rPr>
              <a:t>Intervalo en el que oscilarán las multas por infracciones </a:t>
            </a:r>
            <a:r>
              <a:rPr lang="es-PE" sz="2800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graves</a:t>
            </a:r>
            <a:r>
              <a:rPr lang="es-PE" sz="2400" dirty="0" smtClean="0">
                <a:latin typeface="Century Gothic" panose="020B0502020202020204" pitchFamily="34" charset="0"/>
              </a:rPr>
              <a:t> que posiblemente imponga el OEFA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s-PE" sz="2400" dirty="0" smtClean="0">
              <a:latin typeface="Century Gothic" panose="020B0502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PE" sz="2400" dirty="0" smtClean="0">
                <a:latin typeface="Century Gothic" panose="020B0502020202020204" pitchFamily="34" charset="0"/>
              </a:rPr>
              <a:t>(</a:t>
            </a:r>
            <a:r>
              <a:rPr lang="es-PE" sz="2800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Leves </a:t>
            </a:r>
            <a:r>
              <a:rPr lang="es-PE" sz="2400" dirty="0">
                <a:latin typeface="Century Gothic" panose="020B0502020202020204" pitchFamily="34" charset="0"/>
              </a:rPr>
              <a:t>0</a:t>
            </a:r>
            <a:r>
              <a:rPr lang="es-PE" sz="2400" dirty="0" smtClean="0">
                <a:latin typeface="Century Gothic" panose="020B0502020202020204" pitchFamily="34" charset="0"/>
              </a:rPr>
              <a:t> – 100 UIT)</a:t>
            </a:r>
            <a:endParaRPr lang="es-PE" sz="2000" dirty="0">
              <a:latin typeface="Century Gothic" panose="020B0502020202020204" pitchFamily="34" charset="0"/>
            </a:endParaRPr>
          </a:p>
        </p:txBody>
      </p:sp>
      <p:sp>
        <p:nvSpPr>
          <p:cNvPr id="4" name="Rectángulo 1"/>
          <p:cNvSpPr>
            <a:spLocks noChangeArrowheads="1"/>
          </p:cNvSpPr>
          <p:nvPr/>
        </p:nvSpPr>
        <p:spPr bwMode="auto">
          <a:xfrm>
            <a:off x="1601823" y="1778460"/>
            <a:ext cx="339708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PE" sz="3600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Entre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PE" sz="3600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500 y 1 500 UIT</a:t>
            </a:r>
            <a:endParaRPr lang="es-PE" sz="3600" b="1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1 Flecha abajo"/>
          <p:cNvSpPr/>
          <p:nvPr/>
        </p:nvSpPr>
        <p:spPr>
          <a:xfrm>
            <a:off x="3058047" y="3067588"/>
            <a:ext cx="484632" cy="72121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BE263-8662-4DEB-80DA-3F3B7DB2FAA6}" type="slidenum">
              <a:rPr lang="es-ES_tradnl" smtClean="0"/>
              <a:pPr/>
              <a:t>14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1010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1"/>
          <p:cNvSpPr>
            <a:spLocks noChangeArrowheads="1"/>
          </p:cNvSpPr>
          <p:nvPr/>
        </p:nvSpPr>
        <p:spPr bwMode="auto">
          <a:xfrm>
            <a:off x="791958" y="2224932"/>
            <a:ext cx="5130057" cy="372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342900" indent="-342900" eaLnBrk="1" hangingPunct="1">
              <a:spcBef>
                <a:spcPct val="0"/>
              </a:spcBef>
            </a:pPr>
            <a:r>
              <a:rPr lang="es-PE" sz="2400" dirty="0" smtClean="0">
                <a:latin typeface="Century Gothic" panose="020B0502020202020204" pitchFamily="34" charset="0"/>
              </a:rPr>
              <a:t>El </a:t>
            </a:r>
            <a:r>
              <a:rPr lang="es-PE" sz="2800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ingreso promedio</a:t>
            </a:r>
            <a:r>
              <a:rPr lang="es-PE" sz="2400" dirty="0" smtClean="0">
                <a:latin typeface="Century Gothic" panose="020B0502020202020204" pitchFamily="34" charset="0"/>
              </a:rPr>
              <a:t> de las 20 empresas con mayores ingresos supervisadas por el OEFA es de </a:t>
            </a:r>
            <a:r>
              <a:rPr lang="es-PE" sz="2800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3 mil 400 millones </a:t>
            </a:r>
            <a:r>
              <a:rPr lang="es-PE" sz="2400" dirty="0" smtClean="0">
                <a:latin typeface="Century Gothic" panose="020B0502020202020204" pitchFamily="34" charset="0"/>
              </a:rPr>
              <a:t>de nuevos soles</a:t>
            </a:r>
            <a:endParaRPr lang="es-PE" sz="2800" b="1" dirty="0" smtClean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</a:pPr>
            <a:endParaRPr lang="es-PE" sz="2400" b="1" dirty="0" smtClean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</a:pPr>
            <a:r>
              <a:rPr lang="es-PE" sz="2400" dirty="0" smtClean="0">
                <a:latin typeface="Century Gothic" panose="020B0502020202020204" pitchFamily="34" charset="0"/>
              </a:rPr>
              <a:t>Una multa de </a:t>
            </a:r>
            <a:r>
              <a:rPr lang="es-PE" sz="2800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1 000 UIT </a:t>
            </a:r>
            <a:r>
              <a:rPr lang="es-PE" sz="2400" dirty="0" smtClean="0">
                <a:latin typeface="Century Gothic" panose="020B0502020202020204" pitchFamily="34" charset="0"/>
              </a:rPr>
              <a:t>representaría el </a:t>
            </a:r>
            <a:r>
              <a:rPr lang="es-PE" sz="2800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0,1%</a:t>
            </a:r>
            <a:r>
              <a:rPr lang="es-PE" sz="2400" dirty="0" smtClean="0">
                <a:latin typeface="Century Gothic" panose="020B0502020202020204" pitchFamily="34" charset="0"/>
              </a:rPr>
              <a:t> de sus ingresos</a:t>
            </a:r>
            <a:endParaRPr lang="es-PE" sz="2400" dirty="0">
              <a:latin typeface="Century Gothic" panose="020B0502020202020204" pitchFamily="34" charset="0"/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BE263-8662-4DEB-80DA-3F3B7DB2FAA6}" type="slidenum">
              <a:rPr lang="es-ES_tradnl" smtClean="0"/>
              <a:pPr/>
              <a:t>15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141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1"/>
          <p:cNvSpPr>
            <a:spLocks noChangeArrowheads="1"/>
          </p:cNvSpPr>
          <p:nvPr/>
        </p:nvSpPr>
        <p:spPr bwMode="auto">
          <a:xfrm>
            <a:off x="701957" y="2348988"/>
            <a:ext cx="5580062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s-PE" sz="2400" dirty="0" smtClean="0">
                <a:latin typeface="Century Gothic" panose="020B0502020202020204" pitchFamily="34" charset="0"/>
              </a:rPr>
              <a:t>Por ejemplo:</a:t>
            </a:r>
          </a:p>
          <a:p>
            <a:pPr marL="342900" indent="-342900" eaLnBrk="1" hangingPunct="1">
              <a:spcBef>
                <a:spcPct val="0"/>
              </a:spcBef>
            </a:pPr>
            <a:endParaRPr lang="es-PE" sz="2400" dirty="0">
              <a:latin typeface="Century Gothic" panose="020B0502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</a:pPr>
            <a:r>
              <a:rPr lang="es-PE" sz="2400" dirty="0" smtClean="0">
                <a:latin typeface="Century Gothic" panose="020B0502020202020204" pitchFamily="34" charset="0"/>
              </a:rPr>
              <a:t>Si una persona tiene </a:t>
            </a:r>
            <a:r>
              <a:rPr lang="es-PE" sz="2800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ingresos brutos por S/. 10 000</a:t>
            </a:r>
            <a:r>
              <a:rPr lang="es-PE" sz="2400" dirty="0" smtClean="0">
                <a:latin typeface="Century Gothic" panose="020B0502020202020204" pitchFamily="34" charset="0"/>
              </a:rPr>
              <a:t> nuevos soles</a:t>
            </a:r>
          </a:p>
          <a:p>
            <a:pPr marL="342900" indent="-342900" eaLnBrk="1" hangingPunct="1">
              <a:spcBef>
                <a:spcPct val="0"/>
              </a:spcBef>
            </a:pPr>
            <a:r>
              <a:rPr lang="es-PE" sz="2400" dirty="0">
                <a:latin typeface="Century Gothic" panose="020B0502020202020204" pitchFamily="34" charset="0"/>
              </a:rPr>
              <a:t>L</a:t>
            </a:r>
            <a:r>
              <a:rPr lang="es-PE" sz="2400" dirty="0" smtClean="0">
                <a:latin typeface="Century Gothic" panose="020B0502020202020204" pitchFamily="34" charset="0"/>
              </a:rPr>
              <a:t>a </a:t>
            </a:r>
            <a:r>
              <a:rPr lang="es-PE" sz="2800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multa sería de S/. 10 </a:t>
            </a:r>
            <a:r>
              <a:rPr lang="es-PE" sz="2400" dirty="0" smtClean="0">
                <a:latin typeface="Century Gothic" panose="020B0502020202020204" pitchFamily="34" charset="0"/>
              </a:rPr>
              <a:t>nuevos soles</a:t>
            </a:r>
            <a:endParaRPr lang="es-PE" sz="2400" dirty="0">
              <a:latin typeface="Century Gothic" panose="020B0502020202020204" pitchFamily="34" charset="0"/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BE263-8662-4DEB-80DA-3F3B7DB2FAA6}" type="slidenum">
              <a:rPr lang="es-ES_tradnl" smtClean="0"/>
              <a:pPr/>
              <a:t>16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4693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1 CuadroTexto"/>
          <p:cNvSpPr txBox="1">
            <a:spLocks noChangeArrowheads="1"/>
          </p:cNvSpPr>
          <p:nvPr/>
        </p:nvSpPr>
        <p:spPr bwMode="auto">
          <a:xfrm>
            <a:off x="3382043" y="670671"/>
            <a:ext cx="496999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PE" sz="4800" b="1" i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Las multas se impondrían arbitrariamente</a:t>
            </a:r>
            <a:endParaRPr lang="es-PE" sz="4800" b="1" i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68231A-44AA-41DE-A835-2108A4D91D51}" type="slidenum">
              <a:rPr lang="es-ES_tradnl" smtClean="0"/>
              <a:pPr>
                <a:defRPr/>
              </a:pPr>
              <a:t>17</a:t>
            </a:fld>
            <a:endParaRPr lang="es-ES_tradnl"/>
          </a:p>
        </p:txBody>
      </p:sp>
      <p:sp>
        <p:nvSpPr>
          <p:cNvPr id="8" name="Rectángulo 7"/>
          <p:cNvSpPr/>
          <p:nvPr/>
        </p:nvSpPr>
        <p:spPr>
          <a:xfrm>
            <a:off x="638684" y="1363168"/>
            <a:ext cx="259718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s-PE" sz="5400" b="1" dirty="0">
                <a:latin typeface="Century Gothic" panose="020B0502020202020204" pitchFamily="34" charset="0"/>
              </a:rPr>
              <a:t>Mito </a:t>
            </a:r>
            <a:r>
              <a:rPr lang="es-PE" sz="5400" b="1" dirty="0" smtClean="0">
                <a:latin typeface="Century Gothic" panose="020B0502020202020204" pitchFamily="34" charset="0"/>
              </a:rPr>
              <a:t>2: </a:t>
            </a:r>
            <a:endParaRPr lang="es-PE" sz="5400" b="1" dirty="0">
              <a:latin typeface="Century Gothic" panose="020B0502020202020204" pitchFamily="34" charset="0"/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1421965" y="3068996"/>
            <a:ext cx="6281354" cy="2343150"/>
            <a:chOff x="1478676" y="3146538"/>
            <a:chExt cx="6281354" cy="2343150"/>
          </a:xfrm>
        </p:grpSpPr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78676" y="3146538"/>
              <a:ext cx="1952625" cy="2343150"/>
            </a:xfrm>
            <a:prstGeom prst="rect">
              <a:avLst/>
            </a:prstGeom>
          </p:spPr>
        </p:pic>
        <p:sp>
          <p:nvSpPr>
            <p:cNvPr id="12" name="1 CuadroTexto"/>
            <p:cNvSpPr txBox="1">
              <a:spLocks noChangeArrowheads="1"/>
            </p:cNvSpPr>
            <p:nvPr/>
          </p:nvSpPr>
          <p:spPr bwMode="auto">
            <a:xfrm>
              <a:off x="3851992" y="3533283"/>
              <a:ext cx="3908038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PE" sz="9600" b="1" dirty="0" smtClean="0">
                  <a:solidFill>
                    <a:srgbClr val="C00000"/>
                  </a:solidFill>
                  <a:latin typeface="Century Gothic" panose="020B0502020202020204" pitchFamily="34" charset="0"/>
                </a:rPr>
                <a:t>FALSO</a:t>
              </a:r>
              <a:endParaRPr lang="es-PE" sz="9600" b="1" dirty="0">
                <a:solidFill>
                  <a:srgbClr val="C00000"/>
                </a:solidFill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9202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CuadroTexto 24"/>
          <p:cNvSpPr txBox="1">
            <a:spLocks noChangeArrowheads="1"/>
          </p:cNvSpPr>
          <p:nvPr/>
        </p:nvSpPr>
        <p:spPr bwMode="auto">
          <a:xfrm>
            <a:off x="1200459" y="2313547"/>
            <a:ext cx="5441564" cy="2534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2000" tIns="36000" rIns="72000" bIns="36000" anchor="ctr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s-PE" sz="40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Las </a:t>
            </a:r>
            <a:r>
              <a:rPr lang="es-PE" sz="4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facultades de fiscalización y </a:t>
            </a:r>
            <a:r>
              <a:rPr lang="es-PE" sz="40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sanción se aplican razonablemente</a:t>
            </a:r>
            <a:endParaRPr lang="es-PE" sz="4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BE263-8662-4DEB-80DA-3F3B7DB2FAA6}" type="slidenum">
              <a:rPr lang="es-ES_tradnl" smtClean="0"/>
              <a:pPr/>
              <a:t>18</a:t>
            </a:fld>
            <a:endParaRPr lang="es-ES_tradnl"/>
          </a:p>
        </p:txBody>
      </p:sp>
      <p:grpSp>
        <p:nvGrpSpPr>
          <p:cNvPr id="7" name="Grupo 6"/>
          <p:cNvGrpSpPr/>
          <p:nvPr/>
        </p:nvGrpSpPr>
        <p:grpSpPr>
          <a:xfrm>
            <a:off x="341953" y="3154554"/>
            <a:ext cx="612000" cy="852900"/>
            <a:chOff x="841640" y="2991188"/>
            <a:chExt cx="612000" cy="852900"/>
          </a:xfrm>
        </p:grpSpPr>
        <p:sp>
          <p:nvSpPr>
            <p:cNvPr id="8" name="Elipse 7"/>
            <p:cNvSpPr/>
            <p:nvPr/>
          </p:nvSpPr>
          <p:spPr>
            <a:xfrm>
              <a:off x="841640" y="3232088"/>
              <a:ext cx="612000" cy="612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eaLnBrk="1" hangingPunct="1">
                <a:defRPr/>
              </a:pPr>
              <a:endParaRPr lang="es-PE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9" name="Flecha doblada hacia arriba 8"/>
            <p:cNvSpPr/>
            <p:nvPr/>
          </p:nvSpPr>
          <p:spPr>
            <a:xfrm rot="2549096">
              <a:off x="1103782" y="2991188"/>
              <a:ext cx="288000" cy="648000"/>
            </a:xfrm>
            <a:prstGeom prst="bentUpArrow">
              <a:avLst>
                <a:gd name="adj1" fmla="val 44671"/>
                <a:gd name="adj2" fmla="val 12065"/>
                <a:gd name="adj3" fmla="val 0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22871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881959" y="2172704"/>
            <a:ext cx="486005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PE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Realizar </a:t>
            </a:r>
            <a:r>
              <a:rPr lang="es-PE" sz="2800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una supervisión</a:t>
            </a:r>
            <a:r>
              <a:rPr lang="es-PE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 no implica necesariamente la imposición de </a:t>
            </a:r>
            <a:r>
              <a:rPr lang="es-PE" sz="2800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una sanción</a:t>
            </a:r>
            <a:r>
              <a:rPr lang="es-PE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PE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PE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Las </a:t>
            </a:r>
            <a:r>
              <a:rPr lang="es-PE" sz="2800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multas</a:t>
            </a:r>
            <a:r>
              <a:rPr lang="es-PE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 son impuestas luego de un </a:t>
            </a:r>
            <a:r>
              <a:rPr lang="es-PE" sz="2800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minucioso análisis</a:t>
            </a:r>
            <a:r>
              <a:rPr lang="es-PE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 y únicamente cuando corresponda.</a:t>
            </a:r>
            <a:endParaRPr lang="es-ES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BE263-8662-4DEB-80DA-3F3B7DB2FAA6}" type="slidenum">
              <a:rPr lang="es-ES_tradnl" smtClean="0"/>
              <a:pPr/>
              <a:t>19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71433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BE263-8662-4DEB-80DA-3F3B7DB2FAA6}" type="slidenum">
              <a:rPr lang="es-ES_tradnl" smtClean="0"/>
              <a:pPr/>
              <a:t>2</a:t>
            </a:fld>
            <a:endParaRPr lang="es-ES_tradnl"/>
          </a:p>
        </p:txBody>
      </p:sp>
      <p:sp>
        <p:nvSpPr>
          <p:cNvPr id="7" name="7 Rectángulo"/>
          <p:cNvSpPr/>
          <p:nvPr/>
        </p:nvSpPr>
        <p:spPr>
          <a:xfrm>
            <a:off x="611956" y="2708992"/>
            <a:ext cx="5523243" cy="2351723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PE" sz="3600" b="1" dirty="0">
                <a:solidFill>
                  <a:srgbClr val="00B050"/>
                </a:solidFill>
                <a:latin typeface="Century Gothic" panose="020B0502020202020204" pitchFamily="34" charset="0"/>
                <a:ea typeface="Verdana" pitchFamily="34" charset="0"/>
                <a:cs typeface="Verdana" pitchFamily="34" charset="0"/>
              </a:rPr>
              <a:t>Equilibrio </a:t>
            </a:r>
            <a:r>
              <a:rPr lang="es-PE" sz="3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entre la inversión privada y la protección </a:t>
            </a:r>
            <a:r>
              <a:rPr lang="es-PE" sz="3600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ambiental</a:t>
            </a:r>
            <a:endParaRPr lang="es-PE" sz="3600" b="1" dirty="0">
              <a:solidFill>
                <a:srgbClr val="00B050"/>
              </a:solidFill>
              <a:latin typeface="Century Gothic" panose="020B0502020202020204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861981" y="728970"/>
            <a:ext cx="52200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2800" b="1" dirty="0">
                <a:latin typeface="Century Gothic" panose="020B0502020202020204" pitchFamily="34" charset="0"/>
              </a:rPr>
              <a:t>El nuevo enfoque de la fiscalización ambiental </a:t>
            </a:r>
            <a:endParaRPr lang="es-PE" sz="2800" dirty="0"/>
          </a:p>
        </p:txBody>
      </p:sp>
    </p:spTree>
    <p:extLst>
      <p:ext uri="{BB962C8B-B14F-4D97-AF65-F5344CB8AC3E}">
        <p14:creationId xmlns:p14="http://schemas.microsoft.com/office/powerpoint/2010/main" val="381133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31954" y="2208903"/>
            <a:ext cx="630007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PE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El OEFA realizó  </a:t>
            </a:r>
            <a:r>
              <a:rPr lang="es-PE" sz="2800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4 124 supervisiones </a:t>
            </a:r>
            <a:r>
              <a:rPr lang="es-PE" dirty="0" smtClean="0">
                <a:latin typeface="Century Gothic" panose="020B0502020202020204" pitchFamily="34" charset="0"/>
              </a:rPr>
              <a:t>a las empresas de los sectores minería, energía, pesquería e industria manufacturera.</a:t>
            </a:r>
            <a:endParaRPr lang="es-PE" dirty="0" smtClean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PE" dirty="0" smtClean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PE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Se iniciaron </a:t>
            </a:r>
            <a:r>
              <a:rPr lang="es-PE" sz="28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649 procedimientos administrativos </a:t>
            </a:r>
            <a:r>
              <a:rPr lang="es-PE" sz="2800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sancionadores (PAS) </a:t>
            </a:r>
            <a:r>
              <a:rPr lang="es-PE" dirty="0" smtClean="0">
                <a:latin typeface="Century Gothic" panose="020B0502020202020204" pitchFamily="34" charset="0"/>
              </a:rPr>
              <a:t>de supervisiones hechas por el OEFA.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PE" sz="2000" dirty="0" smtClean="0">
              <a:latin typeface="Century Gothic" panose="020B050202020202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BE263-8662-4DEB-80DA-3F3B7DB2FAA6}" type="slidenum">
              <a:rPr lang="es-ES_tradnl" smtClean="0"/>
              <a:pPr/>
              <a:t>20</a:t>
            </a:fld>
            <a:endParaRPr lang="es-ES_tradnl" dirty="0"/>
          </a:p>
        </p:txBody>
      </p:sp>
      <p:sp>
        <p:nvSpPr>
          <p:cNvPr id="5" name="Rectángulo 4"/>
          <p:cNvSpPr/>
          <p:nvPr/>
        </p:nvSpPr>
        <p:spPr>
          <a:xfrm>
            <a:off x="2928642" y="479750"/>
            <a:ext cx="52200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2800" b="1" dirty="0" smtClean="0">
                <a:latin typeface="Century Gothic" panose="020B0502020202020204" pitchFamily="34" charset="0"/>
              </a:rPr>
              <a:t>Periodo comprendido entre el 2012 y abril 2014</a:t>
            </a:r>
            <a:endParaRPr lang="es-PE" sz="2800" dirty="0"/>
          </a:p>
        </p:txBody>
      </p:sp>
    </p:spTree>
    <p:extLst>
      <p:ext uri="{BB962C8B-B14F-4D97-AF65-F5344CB8AC3E}">
        <p14:creationId xmlns:p14="http://schemas.microsoft.com/office/powerpoint/2010/main" val="164013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31954" y="1681484"/>
            <a:ext cx="612124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s-PE" sz="2000" dirty="0" smtClean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PE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De los PAS iniciados,  derivados de supervisiones hechas por el OEFA, en </a:t>
            </a:r>
            <a:r>
              <a:rPr lang="es-PE" sz="2800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251 </a:t>
            </a:r>
            <a:r>
              <a:rPr lang="es-PE" sz="28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casos </a:t>
            </a:r>
            <a:r>
              <a:rPr lang="es-PE" sz="2800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se impuso sanción de multa.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PE" sz="2800" b="1" dirty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PE" dirty="0" smtClean="0">
                <a:latin typeface="Century Gothic" panose="020B0502020202020204" pitchFamily="34" charset="0"/>
              </a:rPr>
              <a:t>De las sanciones impuestas , derivadas  de supervisiones hechas por el OEFA</a:t>
            </a:r>
            <a:r>
              <a:rPr lang="es-PE" sz="2800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, 177 han quedado firmes (consentidas o confirmadas) </a:t>
            </a:r>
            <a:r>
              <a:rPr lang="es-PE" dirty="0" smtClean="0">
                <a:latin typeface="Century Gothic" panose="020B0502020202020204" pitchFamily="34" charset="0"/>
              </a:rPr>
              <a:t>en la vía administrativa</a:t>
            </a:r>
            <a:endParaRPr lang="es-PE" sz="2000" dirty="0">
              <a:latin typeface="Century Gothic" panose="020B050202020202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BE263-8662-4DEB-80DA-3F3B7DB2FAA6}" type="slidenum">
              <a:rPr lang="es-ES_tradnl" smtClean="0"/>
              <a:pPr/>
              <a:t>21</a:t>
            </a:fld>
            <a:endParaRPr lang="es-ES_tradnl" dirty="0"/>
          </a:p>
        </p:txBody>
      </p:sp>
      <p:sp>
        <p:nvSpPr>
          <p:cNvPr id="5" name="Rectángulo 4"/>
          <p:cNvSpPr/>
          <p:nvPr/>
        </p:nvSpPr>
        <p:spPr>
          <a:xfrm>
            <a:off x="2928642" y="479750"/>
            <a:ext cx="52200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2800" b="1" dirty="0" smtClean="0">
                <a:latin typeface="Century Gothic" panose="020B0502020202020204" pitchFamily="34" charset="0"/>
              </a:rPr>
              <a:t>Periodo comprendido entre el 2012 y abril 2014</a:t>
            </a:r>
            <a:endParaRPr lang="es-PE" sz="2800" dirty="0"/>
          </a:p>
        </p:txBody>
      </p:sp>
    </p:spTree>
    <p:extLst>
      <p:ext uri="{BB962C8B-B14F-4D97-AF65-F5344CB8AC3E}">
        <p14:creationId xmlns:p14="http://schemas.microsoft.com/office/powerpoint/2010/main" val="91197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3311986" y="548968"/>
            <a:ext cx="4140046" cy="853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PE" b="1" dirty="0">
                <a:latin typeface="Century Gothic" panose="020B0502020202020204" pitchFamily="34" charset="0"/>
              </a:rPr>
              <a:t>Periodo comprendido entre el 2012 y abril </a:t>
            </a:r>
            <a:r>
              <a:rPr lang="es-PE" b="1" dirty="0" smtClean="0">
                <a:latin typeface="Century Gothic" panose="020B0502020202020204" pitchFamily="34" charset="0"/>
              </a:rPr>
              <a:t>2014</a:t>
            </a:r>
            <a:endParaRPr lang="es-PE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BE263-8662-4DEB-80DA-3F3B7DB2FAA6}" type="slidenum">
              <a:rPr lang="es-ES_tradnl" smtClean="0"/>
              <a:pPr/>
              <a:t>22</a:t>
            </a:fld>
            <a:endParaRPr lang="es-ES_tradnl"/>
          </a:p>
        </p:txBody>
      </p:sp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2051444145"/>
              </p:ext>
            </p:extLst>
          </p:nvPr>
        </p:nvGraphicFramePr>
        <p:xfrm>
          <a:off x="611956" y="1940554"/>
          <a:ext cx="5760064" cy="4292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9316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68231A-44AA-41DE-A835-2108A4D91D51}" type="slidenum">
              <a:rPr lang="es-ES_tradnl" smtClean="0"/>
              <a:pPr>
                <a:defRPr/>
              </a:pPr>
              <a:t>23</a:t>
            </a:fld>
            <a:endParaRPr lang="es-ES_tradnl"/>
          </a:p>
        </p:txBody>
      </p:sp>
      <p:sp>
        <p:nvSpPr>
          <p:cNvPr id="9" name="CuadroTexto 8"/>
          <p:cNvSpPr txBox="1"/>
          <p:nvPr/>
        </p:nvSpPr>
        <p:spPr>
          <a:xfrm>
            <a:off x="888271" y="548968"/>
            <a:ext cx="7367459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PE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Es importante mencionar, que durante dicho periodo, las sanciones firmes, derivadas de expedientes transferidos de </a:t>
            </a:r>
            <a:r>
              <a:rPr lang="es-PE" dirty="0" err="1" smtClean="0">
                <a:solidFill>
                  <a:prstClr val="black"/>
                </a:solidFill>
                <a:latin typeface="Century Gothic" panose="020B0502020202020204" pitchFamily="34" charset="0"/>
              </a:rPr>
              <a:t>Osinergmin</a:t>
            </a:r>
            <a:r>
              <a:rPr lang="es-PE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 y Produce, </a:t>
            </a:r>
            <a:r>
              <a:rPr lang="es-PE" sz="2800" b="1" smtClean="0">
                <a:solidFill>
                  <a:srgbClr val="00B050"/>
                </a:solidFill>
                <a:latin typeface="Century Gothic" panose="020B0502020202020204" pitchFamily="34" charset="0"/>
              </a:rPr>
              <a:t>son 694</a:t>
            </a:r>
            <a:r>
              <a:rPr lang="es-PE" smtClean="0">
                <a:solidFill>
                  <a:prstClr val="black"/>
                </a:solidFill>
                <a:latin typeface="Century Gothic" panose="020B0502020202020204" pitchFamily="34" charset="0"/>
              </a:rPr>
              <a:t>.</a:t>
            </a:r>
            <a:endParaRPr lang="es-PE" dirty="0" smtClean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PE" dirty="0" smtClean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PE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Lo anterior significa, que en el periodo 2012 - abril 2014, de todas las multas impuestas por el OEFA, firmes en la vía administrativa, solo el </a:t>
            </a:r>
            <a:r>
              <a:rPr lang="es-PE" sz="2800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20% deriva de supervisiones hechas por el OEFA</a:t>
            </a:r>
            <a:r>
              <a:rPr lang="es-PE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. El 80% restante, proviene de supervisiones hechas por </a:t>
            </a:r>
            <a:r>
              <a:rPr lang="es-PE" sz="2800" b="1" dirty="0" err="1" smtClean="0">
                <a:solidFill>
                  <a:srgbClr val="00B050"/>
                </a:solidFill>
                <a:latin typeface="Century Gothic" panose="020B0502020202020204" pitchFamily="34" charset="0"/>
              </a:rPr>
              <a:t>Osinergmin</a:t>
            </a:r>
            <a:r>
              <a:rPr lang="es-PE" sz="2800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 y Produce.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PE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840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68231A-44AA-41DE-A835-2108A4D91D51}" type="slidenum">
              <a:rPr lang="es-ES_tradnl" smtClean="0"/>
              <a:pPr>
                <a:defRPr/>
              </a:pPr>
              <a:t>24</a:t>
            </a:fld>
            <a:endParaRPr lang="es-ES_tradnl"/>
          </a:p>
        </p:txBody>
      </p:sp>
      <p:sp>
        <p:nvSpPr>
          <p:cNvPr id="7" name="1 CuadroTexto"/>
          <p:cNvSpPr txBox="1">
            <a:spLocks noChangeArrowheads="1"/>
          </p:cNvSpPr>
          <p:nvPr/>
        </p:nvSpPr>
        <p:spPr bwMode="auto">
          <a:xfrm>
            <a:off x="3382042" y="998973"/>
            <a:ext cx="515000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PE" sz="4800" b="1" i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Las multas serían arbitrarias</a:t>
            </a:r>
            <a:endParaRPr lang="es-PE" sz="4800" b="1" i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638684" y="1322138"/>
            <a:ext cx="259718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s-PE" sz="5400" b="1" dirty="0">
                <a:latin typeface="Century Gothic" panose="020B0502020202020204" pitchFamily="34" charset="0"/>
              </a:rPr>
              <a:t>Mito </a:t>
            </a:r>
            <a:r>
              <a:rPr lang="es-PE" sz="5400" b="1" dirty="0" smtClean="0">
                <a:latin typeface="Century Gothic" panose="020B0502020202020204" pitchFamily="34" charset="0"/>
              </a:rPr>
              <a:t>3: </a:t>
            </a:r>
            <a:endParaRPr lang="es-PE" sz="5400" b="1" dirty="0">
              <a:latin typeface="Century Gothic" panose="020B0502020202020204" pitchFamily="34" charset="0"/>
            </a:endParaRPr>
          </a:p>
        </p:txBody>
      </p:sp>
      <p:grpSp>
        <p:nvGrpSpPr>
          <p:cNvPr id="12" name="Grupo 11"/>
          <p:cNvGrpSpPr/>
          <p:nvPr/>
        </p:nvGrpSpPr>
        <p:grpSpPr>
          <a:xfrm>
            <a:off x="1421965" y="2978995"/>
            <a:ext cx="6281354" cy="2343150"/>
            <a:chOff x="1478676" y="3146538"/>
            <a:chExt cx="6281354" cy="2343150"/>
          </a:xfrm>
        </p:grpSpPr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78676" y="3146538"/>
              <a:ext cx="1952625" cy="2343150"/>
            </a:xfrm>
            <a:prstGeom prst="rect">
              <a:avLst/>
            </a:prstGeom>
          </p:spPr>
        </p:pic>
        <p:sp>
          <p:nvSpPr>
            <p:cNvPr id="14" name="1 CuadroTexto"/>
            <p:cNvSpPr txBox="1">
              <a:spLocks noChangeArrowheads="1"/>
            </p:cNvSpPr>
            <p:nvPr/>
          </p:nvSpPr>
          <p:spPr bwMode="auto">
            <a:xfrm>
              <a:off x="3851992" y="3533283"/>
              <a:ext cx="3908038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PE" sz="9600" b="1" dirty="0" smtClean="0">
                  <a:solidFill>
                    <a:srgbClr val="C00000"/>
                  </a:solidFill>
                  <a:latin typeface="Century Gothic" panose="020B0502020202020204" pitchFamily="34" charset="0"/>
                </a:rPr>
                <a:t>FALSO</a:t>
              </a:r>
              <a:endParaRPr lang="es-PE" sz="9600" b="1" dirty="0">
                <a:solidFill>
                  <a:srgbClr val="C00000"/>
                </a:solidFill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5345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uadroTexto 22"/>
          <p:cNvSpPr txBox="1">
            <a:spLocks noChangeArrowheads="1"/>
          </p:cNvSpPr>
          <p:nvPr/>
        </p:nvSpPr>
        <p:spPr bwMode="auto">
          <a:xfrm>
            <a:off x="1678442" y="1997879"/>
            <a:ext cx="4874758" cy="345824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 lIns="72000" tIns="36000" rIns="72000" bIns="36000" anchor="ctr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PE" sz="4400" b="1" dirty="0" smtClean="0">
                <a:latin typeface="Century Gothic" panose="020B0502020202020204" pitchFamily="34" charset="0"/>
              </a:rPr>
              <a:t>La graduación de las multas se sustenta en el principio de predictibilidad</a:t>
            </a:r>
            <a:endParaRPr lang="es-PE" sz="4400" b="1" dirty="0">
              <a:latin typeface="Century Gothic" panose="020B0502020202020204" pitchFamily="34" charset="0"/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BE263-8662-4DEB-80DA-3F3B7DB2FAA6}" type="slidenum">
              <a:rPr lang="es-ES_tradnl" smtClean="0"/>
              <a:pPr/>
              <a:t>25</a:t>
            </a:fld>
            <a:endParaRPr lang="es-ES_tradnl"/>
          </a:p>
        </p:txBody>
      </p:sp>
      <p:grpSp>
        <p:nvGrpSpPr>
          <p:cNvPr id="7" name="Grupo 6"/>
          <p:cNvGrpSpPr/>
          <p:nvPr/>
        </p:nvGrpSpPr>
        <p:grpSpPr>
          <a:xfrm>
            <a:off x="881959" y="3300551"/>
            <a:ext cx="612000" cy="852900"/>
            <a:chOff x="841640" y="2991188"/>
            <a:chExt cx="612000" cy="852900"/>
          </a:xfrm>
        </p:grpSpPr>
        <p:sp>
          <p:nvSpPr>
            <p:cNvPr id="8" name="Elipse 7"/>
            <p:cNvSpPr/>
            <p:nvPr/>
          </p:nvSpPr>
          <p:spPr>
            <a:xfrm>
              <a:off x="841640" y="3232088"/>
              <a:ext cx="612000" cy="612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eaLnBrk="1" hangingPunct="1">
                <a:defRPr/>
              </a:pPr>
              <a:endParaRPr lang="es-PE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9" name="Flecha doblada hacia arriba 8"/>
            <p:cNvSpPr/>
            <p:nvPr/>
          </p:nvSpPr>
          <p:spPr>
            <a:xfrm rot="2549096">
              <a:off x="1103782" y="2991188"/>
              <a:ext cx="288000" cy="648000"/>
            </a:xfrm>
            <a:prstGeom prst="bentUpArrow">
              <a:avLst>
                <a:gd name="adj1" fmla="val 44671"/>
                <a:gd name="adj2" fmla="val 12065"/>
                <a:gd name="adj3" fmla="val 0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345324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960" y="3142082"/>
            <a:ext cx="5907087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uadroTexto 2"/>
          <p:cNvSpPr txBox="1">
            <a:spLocks noChangeArrowheads="1"/>
          </p:cNvSpPr>
          <p:nvPr/>
        </p:nvSpPr>
        <p:spPr bwMode="auto">
          <a:xfrm>
            <a:off x="484021" y="333986"/>
            <a:ext cx="8175958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PE" sz="2600" dirty="0">
                <a:solidFill>
                  <a:prstClr val="black"/>
                </a:solidFill>
                <a:latin typeface="Century Gothic" panose="020B0502020202020204" pitchFamily="34" charset="0"/>
              </a:rPr>
              <a:t>La Metodología para el </a:t>
            </a:r>
            <a:r>
              <a:rPr lang="es-PE" sz="26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cálculo </a:t>
            </a:r>
            <a:r>
              <a:rPr lang="es-PE" sz="2600" dirty="0">
                <a:solidFill>
                  <a:prstClr val="black"/>
                </a:solidFill>
                <a:latin typeface="Century Gothic" panose="020B0502020202020204" pitchFamily="34" charset="0"/>
              </a:rPr>
              <a:t>de </a:t>
            </a:r>
            <a:r>
              <a:rPr lang="es-PE" sz="26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multas</a:t>
            </a:r>
            <a:r>
              <a:rPr lang="es-PE" sz="2600" dirty="0">
                <a:solidFill>
                  <a:prstClr val="black"/>
                </a:solidFill>
                <a:latin typeface="Century Gothic" panose="020B0502020202020204" pitchFamily="34" charset="0"/>
              </a:rPr>
              <a:t>, contribuye a predecir, con </a:t>
            </a:r>
            <a:r>
              <a:rPr lang="es-PE" sz="26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cierta </a:t>
            </a:r>
            <a:r>
              <a:rPr lang="es-PE" sz="2600" dirty="0">
                <a:solidFill>
                  <a:prstClr val="black"/>
                </a:solidFill>
                <a:latin typeface="Century Gothic" panose="020B0502020202020204" pitchFamily="34" charset="0"/>
              </a:rPr>
              <a:t>certeza, el monto de la </a:t>
            </a:r>
            <a:r>
              <a:rPr lang="es-PE" sz="26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multa</a:t>
            </a:r>
            <a:endParaRPr lang="es-PE" sz="26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44 Elipse"/>
          <p:cNvSpPr/>
          <p:nvPr/>
        </p:nvSpPr>
        <p:spPr>
          <a:xfrm>
            <a:off x="4281874" y="3896145"/>
            <a:ext cx="612000" cy="612000"/>
          </a:xfrm>
          <a:prstGeom prst="ellipse">
            <a:avLst/>
          </a:prstGeom>
          <a:noFill/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PE">
              <a:solidFill>
                <a:prstClr val="white"/>
              </a:solidFill>
            </a:endParaRPr>
          </a:p>
        </p:txBody>
      </p:sp>
      <p:cxnSp>
        <p:nvCxnSpPr>
          <p:cNvPr id="9" name="45 Conector recto de flecha"/>
          <p:cNvCxnSpPr>
            <a:stCxn id="8" idx="3"/>
            <a:endCxn id="15" idx="0"/>
          </p:cNvCxnSpPr>
          <p:nvPr/>
        </p:nvCxnSpPr>
        <p:spPr>
          <a:xfrm flipH="1">
            <a:off x="3057615" y="4418520"/>
            <a:ext cx="1313884" cy="432505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46 Conector recto de flecha"/>
          <p:cNvCxnSpPr>
            <a:stCxn id="16" idx="0"/>
            <a:endCxn id="11" idx="2"/>
          </p:cNvCxnSpPr>
          <p:nvPr/>
        </p:nvCxnSpPr>
        <p:spPr>
          <a:xfrm flipV="1">
            <a:off x="4050354" y="2797450"/>
            <a:ext cx="0" cy="36691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47 Rectángulo"/>
          <p:cNvSpPr/>
          <p:nvPr/>
        </p:nvSpPr>
        <p:spPr>
          <a:xfrm>
            <a:off x="3240354" y="1969450"/>
            <a:ext cx="1620000" cy="828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MX" sz="1800" b="1" dirty="0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Beneficio ilícito</a:t>
            </a:r>
          </a:p>
        </p:txBody>
      </p:sp>
      <p:sp>
        <p:nvSpPr>
          <p:cNvPr id="12" name="49 Elipse"/>
          <p:cNvSpPr/>
          <p:nvPr/>
        </p:nvSpPr>
        <p:spPr>
          <a:xfrm>
            <a:off x="6199853" y="3380361"/>
            <a:ext cx="720725" cy="720000"/>
          </a:xfrm>
          <a:prstGeom prst="ellipse">
            <a:avLst/>
          </a:prstGeom>
          <a:noFill/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PE">
              <a:solidFill>
                <a:prstClr val="white"/>
              </a:solidFill>
            </a:endParaRPr>
          </a:p>
        </p:txBody>
      </p:sp>
      <p:cxnSp>
        <p:nvCxnSpPr>
          <p:cNvPr id="13" name="50 Conector recto de flecha"/>
          <p:cNvCxnSpPr>
            <a:stCxn id="12" idx="4"/>
            <a:endCxn id="14" idx="0"/>
          </p:cNvCxnSpPr>
          <p:nvPr/>
        </p:nvCxnSpPr>
        <p:spPr>
          <a:xfrm flipH="1">
            <a:off x="6543589" y="4100361"/>
            <a:ext cx="0" cy="750664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54 Rectángulo"/>
          <p:cNvSpPr/>
          <p:nvPr/>
        </p:nvSpPr>
        <p:spPr>
          <a:xfrm>
            <a:off x="5103589" y="4851025"/>
            <a:ext cx="2880000" cy="8280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MX" sz="1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Factores agravantes y </a:t>
            </a:r>
            <a:r>
              <a:rPr lang="es-MX" sz="18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atenuantes</a:t>
            </a:r>
            <a:endParaRPr lang="es-PE" sz="18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55 Rectángulo"/>
          <p:cNvSpPr/>
          <p:nvPr/>
        </p:nvSpPr>
        <p:spPr>
          <a:xfrm>
            <a:off x="1797615" y="4851025"/>
            <a:ext cx="2520000" cy="8280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MX" sz="1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Probabilidad de d</a:t>
            </a:r>
            <a:r>
              <a:rPr lang="es-MX" sz="18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etección</a:t>
            </a:r>
            <a:endParaRPr lang="es-PE" sz="18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58 Elipse"/>
          <p:cNvSpPr/>
          <p:nvPr/>
        </p:nvSpPr>
        <p:spPr>
          <a:xfrm>
            <a:off x="3762354" y="3164361"/>
            <a:ext cx="576000" cy="5760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PE">
              <a:solidFill>
                <a:prstClr val="white"/>
              </a:solidFill>
            </a:endParaRPr>
          </a:p>
        </p:txBody>
      </p:sp>
      <p:sp>
        <p:nvSpPr>
          <p:cNvPr id="17" name="62 Elipse"/>
          <p:cNvSpPr/>
          <p:nvPr/>
        </p:nvSpPr>
        <p:spPr>
          <a:xfrm>
            <a:off x="4546311" y="3177007"/>
            <a:ext cx="936000" cy="576000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PE">
              <a:solidFill>
                <a:prstClr val="white"/>
              </a:solidFill>
            </a:endParaRPr>
          </a:p>
        </p:txBody>
      </p:sp>
      <p:cxnSp>
        <p:nvCxnSpPr>
          <p:cNvPr id="18" name="63 Conector recto de flecha"/>
          <p:cNvCxnSpPr>
            <a:stCxn id="17" idx="0"/>
            <a:endCxn id="19" idx="2"/>
          </p:cNvCxnSpPr>
          <p:nvPr/>
        </p:nvCxnSpPr>
        <p:spPr>
          <a:xfrm flipV="1">
            <a:off x="5014311" y="2797450"/>
            <a:ext cx="1260000" cy="379557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64 Rectángulo"/>
          <p:cNvSpPr/>
          <p:nvPr/>
        </p:nvSpPr>
        <p:spPr>
          <a:xfrm>
            <a:off x="5014311" y="1969450"/>
            <a:ext cx="2520000" cy="8280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MX" sz="1800" b="1" dirty="0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Valor del daño ambiental </a:t>
            </a: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68231A-44AA-41DE-A835-2108A4D91D51}" type="slidenum">
              <a:rPr lang="es-ES_tradnl" smtClean="0"/>
              <a:pPr>
                <a:defRPr/>
              </a:pPr>
              <a:t>26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45136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2"/>
          <p:cNvSpPr txBox="1">
            <a:spLocks noChangeArrowheads="1"/>
          </p:cNvSpPr>
          <p:nvPr/>
        </p:nvSpPr>
        <p:spPr bwMode="auto">
          <a:xfrm>
            <a:off x="872475" y="548968"/>
            <a:ext cx="739904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PE" sz="28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La tipificación específica de infracciones genera mayor predictibilidad</a:t>
            </a:r>
            <a:endParaRPr lang="es-PE" sz="28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CuadroTexto 2"/>
          <p:cNvSpPr txBox="1">
            <a:spLocks noChangeArrowheads="1"/>
          </p:cNvSpPr>
          <p:nvPr/>
        </p:nvSpPr>
        <p:spPr bwMode="auto">
          <a:xfrm>
            <a:off x="476954" y="2025812"/>
            <a:ext cx="8190091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457200" indent="-457200" algn="just" eaLnBrk="1" hangingPunct="1">
              <a:spcBef>
                <a:spcPct val="0"/>
              </a:spcBef>
            </a:pPr>
            <a:r>
              <a:rPr lang="es-PE" sz="26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El OEFA ha aprobado </a:t>
            </a:r>
            <a:r>
              <a:rPr lang="es-PE" sz="2800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3 tipificaciones</a:t>
            </a:r>
            <a:r>
              <a:rPr lang="es-PE" sz="2600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 </a:t>
            </a:r>
            <a:r>
              <a:rPr lang="es-PE" sz="26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de infracciones con la finalidad de que estas sean lo suficientemente </a:t>
            </a:r>
            <a:r>
              <a:rPr lang="es-PE" sz="2800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precisas</a:t>
            </a:r>
            <a:r>
              <a:rPr lang="es-PE" sz="26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 y </a:t>
            </a:r>
            <a:r>
              <a:rPr lang="es-PE" sz="2800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claras</a:t>
            </a:r>
            <a:r>
              <a:rPr lang="es-PE" sz="26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.</a:t>
            </a:r>
          </a:p>
          <a:p>
            <a:pPr marL="457200" indent="-457200" algn="just" eaLnBrk="1" hangingPunct="1">
              <a:spcBef>
                <a:spcPct val="0"/>
              </a:spcBef>
            </a:pPr>
            <a:endParaRPr lang="es-PE" sz="2600" dirty="0" smtClean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457200" indent="-457200" algn="just" eaLnBrk="1" hangingPunct="1">
              <a:spcBef>
                <a:spcPct val="0"/>
              </a:spcBef>
            </a:pPr>
            <a:r>
              <a:rPr lang="es-PE" sz="26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Al </a:t>
            </a:r>
            <a:r>
              <a:rPr lang="es-PE" sz="2800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precisar taxativamente</a:t>
            </a:r>
            <a:r>
              <a:rPr lang="es-PE" sz="26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 cada conducta infractora se garantiza una </a:t>
            </a:r>
            <a:r>
              <a:rPr lang="es-PE" sz="2800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mayor predictibilidad</a:t>
            </a:r>
            <a:r>
              <a:rPr lang="es-PE" sz="26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 en el ejercicio de la potestad sancionadora.</a:t>
            </a:r>
            <a:endParaRPr lang="es-PE" sz="26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68231A-44AA-41DE-A835-2108A4D91D51}" type="slidenum">
              <a:rPr lang="es-ES_tradnl" smtClean="0"/>
              <a:pPr>
                <a:defRPr/>
              </a:pPr>
              <a:t>27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48404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uadroTexto 3"/>
          <p:cNvSpPr txBox="1">
            <a:spLocks noChangeArrowheads="1"/>
          </p:cNvSpPr>
          <p:nvPr/>
        </p:nvSpPr>
        <p:spPr bwMode="auto">
          <a:xfrm>
            <a:off x="971960" y="2646029"/>
            <a:ext cx="5019413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PE" sz="4000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95% de los pronunciamientos del Poder Judicial</a:t>
            </a:r>
            <a:r>
              <a:rPr lang="es-PE" sz="4000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 </a:t>
            </a:r>
            <a:r>
              <a:rPr lang="es-PE" sz="3600" dirty="0" smtClean="0">
                <a:latin typeface="Century Gothic" panose="020B0502020202020204" pitchFamily="34" charset="0"/>
              </a:rPr>
              <a:t>es favorable al OEFA</a:t>
            </a:r>
            <a:endParaRPr lang="es-PE" sz="3600" dirty="0">
              <a:latin typeface="Century Gothic" panose="020B0502020202020204" pitchFamily="34" charset="0"/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BE263-8662-4DEB-80DA-3F3B7DB2FAA6}" type="slidenum">
              <a:rPr lang="es-ES_tradnl" smtClean="0"/>
              <a:pPr/>
              <a:t>28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4654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68231A-44AA-41DE-A835-2108A4D91D51}" type="slidenum">
              <a:rPr lang="es-ES_tradnl" smtClean="0"/>
              <a:pPr>
                <a:defRPr/>
              </a:pPr>
              <a:t>29</a:t>
            </a:fld>
            <a:endParaRPr lang="es-ES_tradnl"/>
          </a:p>
        </p:txBody>
      </p:sp>
      <p:sp>
        <p:nvSpPr>
          <p:cNvPr id="7" name="1 CuadroTexto"/>
          <p:cNvSpPr txBox="1">
            <a:spLocks noChangeArrowheads="1"/>
          </p:cNvSpPr>
          <p:nvPr/>
        </p:nvSpPr>
        <p:spPr bwMode="auto">
          <a:xfrm>
            <a:off x="3370530" y="548968"/>
            <a:ext cx="4699997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PE" sz="4800" b="1" i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El cobro de las multas sería arbitrario</a:t>
            </a:r>
            <a:endParaRPr lang="es-PE" sz="4800" b="1" i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638684" y="1241465"/>
            <a:ext cx="259718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s-PE" sz="5400" b="1" dirty="0">
                <a:latin typeface="Century Gothic" panose="020B0502020202020204" pitchFamily="34" charset="0"/>
              </a:rPr>
              <a:t>Mito 4</a:t>
            </a:r>
            <a:r>
              <a:rPr lang="es-PE" sz="5400" b="1" dirty="0" smtClean="0">
                <a:latin typeface="Century Gothic" panose="020B0502020202020204" pitchFamily="34" charset="0"/>
              </a:rPr>
              <a:t>: </a:t>
            </a:r>
            <a:endParaRPr lang="es-PE" sz="5400" b="1" dirty="0">
              <a:latin typeface="Century Gothic" panose="020B0502020202020204" pitchFamily="34" charset="0"/>
            </a:endParaRPr>
          </a:p>
        </p:txBody>
      </p:sp>
      <p:grpSp>
        <p:nvGrpSpPr>
          <p:cNvPr id="12" name="Grupo 11"/>
          <p:cNvGrpSpPr/>
          <p:nvPr/>
        </p:nvGrpSpPr>
        <p:grpSpPr>
          <a:xfrm>
            <a:off x="1421965" y="3068996"/>
            <a:ext cx="6281354" cy="2343150"/>
            <a:chOff x="1478676" y="3146538"/>
            <a:chExt cx="6281354" cy="2343150"/>
          </a:xfrm>
        </p:grpSpPr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78676" y="3146538"/>
              <a:ext cx="1952625" cy="2343150"/>
            </a:xfrm>
            <a:prstGeom prst="rect">
              <a:avLst/>
            </a:prstGeom>
          </p:spPr>
        </p:pic>
        <p:sp>
          <p:nvSpPr>
            <p:cNvPr id="14" name="1 CuadroTexto"/>
            <p:cNvSpPr txBox="1">
              <a:spLocks noChangeArrowheads="1"/>
            </p:cNvSpPr>
            <p:nvPr/>
          </p:nvSpPr>
          <p:spPr bwMode="auto">
            <a:xfrm>
              <a:off x="3851992" y="3533283"/>
              <a:ext cx="3908038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PE" sz="9600" b="1" dirty="0" smtClean="0">
                  <a:solidFill>
                    <a:srgbClr val="C00000"/>
                  </a:solidFill>
                  <a:latin typeface="Century Gothic" panose="020B0502020202020204" pitchFamily="34" charset="0"/>
                </a:rPr>
                <a:t>FALSO</a:t>
              </a:r>
              <a:endParaRPr lang="es-PE" sz="9600" b="1" dirty="0">
                <a:solidFill>
                  <a:srgbClr val="C00000"/>
                </a:solidFill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8659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BE263-8662-4DEB-80DA-3F3B7DB2FAA6}" type="slidenum">
              <a:rPr lang="es-ES_tradnl" smtClean="0"/>
              <a:pPr/>
              <a:t>3</a:t>
            </a:fld>
            <a:endParaRPr lang="es-ES_tradnl"/>
          </a:p>
        </p:txBody>
      </p:sp>
      <p:sp>
        <p:nvSpPr>
          <p:cNvPr id="6" name="7 Rectángulo"/>
          <p:cNvSpPr/>
          <p:nvPr/>
        </p:nvSpPr>
        <p:spPr>
          <a:xfrm>
            <a:off x="791958" y="2168985"/>
            <a:ext cx="5220058" cy="4129727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eaLnBrk="1" hangingPunct="1">
              <a:buClr>
                <a:srgbClr val="00993E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s-MX" b="1" dirty="0">
                <a:solidFill>
                  <a:srgbClr val="00B050"/>
                </a:solidFill>
                <a:latin typeface="Century Gothic" panose="020B0502020202020204" pitchFamily="34" charset="0"/>
              </a:rPr>
              <a:t>Mayor transparencia</a:t>
            </a:r>
          </a:p>
          <a:p>
            <a:pPr marL="342900" indent="-342900" eaLnBrk="1" hangingPunct="1">
              <a:buClr>
                <a:srgbClr val="00993E"/>
              </a:buClr>
              <a:buSzPct val="120000"/>
              <a:buFont typeface="Arial" panose="020B0604020202020204" pitchFamily="34" charset="0"/>
              <a:buChar char="•"/>
              <a:defRPr/>
            </a:pPr>
            <a:endParaRPr lang="es-PE" b="1" dirty="0">
              <a:solidFill>
                <a:srgbClr val="00B050"/>
              </a:solidFill>
              <a:latin typeface="Century Gothic" panose="020B0502020202020204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 eaLnBrk="1" hangingPunct="1">
              <a:buClr>
                <a:srgbClr val="00993E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s-PE" b="1" dirty="0">
                <a:solidFill>
                  <a:srgbClr val="00B050"/>
                </a:solidFill>
                <a:latin typeface="Century Gothic" panose="020B0502020202020204" pitchFamily="34" charset="0"/>
                <a:ea typeface="Verdana" pitchFamily="34" charset="0"/>
                <a:cs typeface="Verdana" pitchFamily="34" charset="0"/>
              </a:rPr>
              <a:t>Mayor celeridad</a:t>
            </a:r>
          </a:p>
          <a:p>
            <a:pPr marL="342900" indent="-342900" eaLnBrk="1" hangingPunct="1">
              <a:buClr>
                <a:srgbClr val="00993E"/>
              </a:buClr>
              <a:buSzPct val="120000"/>
              <a:buFont typeface="Arial" panose="020B0604020202020204" pitchFamily="34" charset="0"/>
              <a:buChar char="•"/>
              <a:defRPr/>
            </a:pPr>
            <a:endParaRPr lang="es-PE" b="1" dirty="0">
              <a:solidFill>
                <a:srgbClr val="00B050"/>
              </a:solidFill>
              <a:latin typeface="Century Gothic" panose="020B0502020202020204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 eaLnBrk="1" hangingPunct="1">
              <a:buClr>
                <a:srgbClr val="00993E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s-PE" b="1" dirty="0">
                <a:solidFill>
                  <a:srgbClr val="00B050"/>
                </a:solidFill>
                <a:latin typeface="Century Gothic" panose="020B0502020202020204" pitchFamily="34" charset="0"/>
                <a:ea typeface="Verdana" pitchFamily="34" charset="0"/>
                <a:cs typeface="Verdana" pitchFamily="34" charset="0"/>
              </a:rPr>
              <a:t>Mayor predictibilidad</a:t>
            </a:r>
          </a:p>
          <a:p>
            <a:pPr marL="342900" indent="-342900" eaLnBrk="1" hangingPunct="1">
              <a:buClr>
                <a:srgbClr val="00993E"/>
              </a:buClr>
              <a:buSzPct val="120000"/>
              <a:buFont typeface="Arial" panose="020B0604020202020204" pitchFamily="34" charset="0"/>
              <a:buChar char="•"/>
              <a:defRPr/>
            </a:pPr>
            <a:endParaRPr lang="es-PE" b="1" dirty="0">
              <a:solidFill>
                <a:srgbClr val="00B050"/>
              </a:solidFill>
              <a:latin typeface="Century Gothic" panose="020B0502020202020204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 eaLnBrk="1" hangingPunct="1">
              <a:buClr>
                <a:srgbClr val="00993E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s-PE" b="1" dirty="0">
                <a:solidFill>
                  <a:srgbClr val="00B050"/>
                </a:solidFill>
                <a:latin typeface="Century Gothic" panose="020B0502020202020204" pitchFamily="34" charset="0"/>
                <a:ea typeface="Verdana" pitchFamily="34" charset="0"/>
                <a:cs typeface="Verdana" pitchFamily="34" charset="0"/>
              </a:rPr>
              <a:t>Promoción de la remediación ambiental</a:t>
            </a:r>
          </a:p>
          <a:p>
            <a:pPr marL="342900" indent="-342900" eaLnBrk="1" hangingPunct="1">
              <a:buClr>
                <a:srgbClr val="00993E"/>
              </a:buClr>
              <a:buSzPct val="120000"/>
              <a:buFont typeface="Arial" panose="020B0604020202020204" pitchFamily="34" charset="0"/>
              <a:buChar char="•"/>
              <a:defRPr/>
            </a:pPr>
            <a:endParaRPr lang="es-PE" b="1" dirty="0">
              <a:solidFill>
                <a:srgbClr val="00B050"/>
              </a:solidFill>
              <a:latin typeface="Century Gothic" panose="020B0502020202020204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 eaLnBrk="1" hangingPunct="1">
              <a:buClr>
                <a:srgbClr val="00993E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s-PE" b="1" dirty="0">
                <a:solidFill>
                  <a:srgbClr val="00B050"/>
                </a:solidFill>
                <a:latin typeface="Century Gothic" panose="020B0502020202020204" pitchFamily="34" charset="0"/>
                <a:ea typeface="Verdana" pitchFamily="34" charset="0"/>
                <a:cs typeface="Verdana" pitchFamily="34" charset="0"/>
              </a:rPr>
              <a:t>Menos discrecionalidad</a:t>
            </a:r>
          </a:p>
          <a:p>
            <a:pPr marL="342900" indent="-342900" eaLnBrk="1" hangingPunct="1">
              <a:buClr>
                <a:srgbClr val="00993E"/>
              </a:buClr>
              <a:buSzPct val="120000"/>
              <a:buFont typeface="Arial" panose="020B0604020202020204" pitchFamily="34" charset="0"/>
              <a:buChar char="•"/>
              <a:defRPr/>
            </a:pPr>
            <a:endParaRPr lang="es-PE" b="1" dirty="0">
              <a:solidFill>
                <a:srgbClr val="00B050"/>
              </a:solidFill>
              <a:latin typeface="Century Gothic" panose="020B0502020202020204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 eaLnBrk="1" hangingPunct="1">
              <a:buClr>
                <a:srgbClr val="00993E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s-PE" b="1" dirty="0">
                <a:solidFill>
                  <a:srgbClr val="00B050"/>
                </a:solidFill>
                <a:latin typeface="Century Gothic" panose="020B0502020202020204" pitchFamily="34" charset="0"/>
                <a:ea typeface="Verdana" pitchFamily="34" charset="0"/>
                <a:cs typeface="Verdana" pitchFamily="34" charset="0"/>
              </a:rPr>
              <a:t>Mayor razonabilidad </a:t>
            </a:r>
          </a:p>
        </p:txBody>
      </p:sp>
      <p:sp>
        <p:nvSpPr>
          <p:cNvPr id="2" name="Rectángulo 1"/>
          <p:cNvSpPr/>
          <p:nvPr/>
        </p:nvSpPr>
        <p:spPr>
          <a:xfrm>
            <a:off x="3319061" y="638969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PE" sz="2800" b="1" dirty="0">
                <a:latin typeface="Century Gothic" panose="020B0502020202020204" pitchFamily="34" charset="0"/>
              </a:rPr>
              <a:t>El nuevo enfoque de la fiscalización ambiental </a:t>
            </a:r>
            <a:endParaRPr lang="es-PE" sz="2800" dirty="0"/>
          </a:p>
        </p:txBody>
      </p:sp>
    </p:spTree>
    <p:extLst>
      <p:ext uri="{BB962C8B-B14F-4D97-AF65-F5344CB8AC3E}">
        <p14:creationId xmlns:p14="http://schemas.microsoft.com/office/powerpoint/2010/main" val="143938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uadroTexto 23"/>
          <p:cNvSpPr txBox="1">
            <a:spLocks noChangeArrowheads="1"/>
          </p:cNvSpPr>
          <p:nvPr/>
        </p:nvSpPr>
        <p:spPr bwMode="auto">
          <a:xfrm>
            <a:off x="1547963" y="2528990"/>
            <a:ext cx="4824057" cy="278113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 lIns="72000" tIns="36000" rIns="72000" bIns="36000" anchor="ctr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PE" sz="4400" b="1" dirty="0" smtClean="0">
                <a:latin typeface="Century Gothic" panose="020B0502020202020204" pitchFamily="34" charset="0"/>
              </a:rPr>
              <a:t>El nuevo</a:t>
            </a:r>
            <a:r>
              <a:rPr lang="es-PE" sz="4400" b="1" dirty="0" smtClean="0"/>
              <a:t> </a:t>
            </a:r>
            <a:r>
              <a:rPr lang="es-PE" sz="4400" b="1" dirty="0">
                <a:latin typeface="Century Gothic" panose="020B0502020202020204" pitchFamily="34" charset="0"/>
              </a:rPr>
              <a:t>régimen para el cobro de las multas es razonable </a:t>
            </a: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BE263-8662-4DEB-80DA-3F3B7DB2FAA6}" type="slidenum">
              <a:rPr lang="es-ES_tradnl" smtClean="0"/>
              <a:pPr/>
              <a:t>30</a:t>
            </a:fld>
            <a:endParaRPr lang="es-ES_tradnl"/>
          </a:p>
        </p:txBody>
      </p:sp>
      <p:grpSp>
        <p:nvGrpSpPr>
          <p:cNvPr id="7" name="Grupo 6"/>
          <p:cNvGrpSpPr/>
          <p:nvPr/>
        </p:nvGrpSpPr>
        <p:grpSpPr>
          <a:xfrm>
            <a:off x="701957" y="3493108"/>
            <a:ext cx="612000" cy="852900"/>
            <a:chOff x="841640" y="2991188"/>
            <a:chExt cx="612000" cy="852900"/>
          </a:xfrm>
        </p:grpSpPr>
        <p:sp>
          <p:nvSpPr>
            <p:cNvPr id="8" name="Elipse 7"/>
            <p:cNvSpPr/>
            <p:nvPr/>
          </p:nvSpPr>
          <p:spPr>
            <a:xfrm>
              <a:off x="841640" y="3232088"/>
              <a:ext cx="612000" cy="612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eaLnBrk="1" hangingPunct="1">
                <a:defRPr/>
              </a:pPr>
              <a:endParaRPr lang="es-PE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9" name="Flecha doblada hacia arriba 8"/>
            <p:cNvSpPr/>
            <p:nvPr/>
          </p:nvSpPr>
          <p:spPr>
            <a:xfrm rot="2549096">
              <a:off x="1103782" y="2991188"/>
              <a:ext cx="288000" cy="648000"/>
            </a:xfrm>
            <a:prstGeom prst="bentUpArrow">
              <a:avLst>
                <a:gd name="adj1" fmla="val 44671"/>
                <a:gd name="adj2" fmla="val 12065"/>
                <a:gd name="adj3" fmla="val 0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425843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uadroTexto 3"/>
          <p:cNvSpPr txBox="1">
            <a:spLocks noChangeArrowheads="1"/>
          </p:cNvSpPr>
          <p:nvPr/>
        </p:nvSpPr>
        <p:spPr bwMode="auto">
          <a:xfrm>
            <a:off x="791958" y="2303910"/>
            <a:ext cx="5490061" cy="298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PE" sz="4000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81% de las multas impuestas </a:t>
            </a:r>
            <a:r>
              <a:rPr lang="es-PE" sz="3600" dirty="0" smtClean="0">
                <a:latin typeface="Century Gothic" panose="020B0502020202020204" pitchFamily="34" charset="0"/>
              </a:rPr>
              <a:t>por el OEFA fueron suspendidas </a:t>
            </a:r>
            <a:r>
              <a:rPr lang="es-PE" sz="3600" dirty="0">
                <a:latin typeface="Century Gothic" panose="020B0502020202020204" pitchFamily="34" charset="0"/>
              </a:rPr>
              <a:t>judicialmente</a:t>
            </a:r>
            <a:r>
              <a:rPr lang="es-PE" sz="3600" dirty="0" smtClean="0">
                <a:latin typeface="Century Gothic" panose="020B0502020202020204" pitchFamily="34" charset="0"/>
              </a:rPr>
              <a:t> en virtud del régimen anterior</a:t>
            </a:r>
            <a:endParaRPr lang="es-PE" sz="3600" dirty="0">
              <a:latin typeface="Century Gothic" panose="020B0502020202020204" pitchFamily="34" charset="0"/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BE263-8662-4DEB-80DA-3F3B7DB2FAA6}" type="slidenum">
              <a:rPr lang="es-ES_tradnl" smtClean="0"/>
              <a:pPr/>
              <a:t>31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2931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uadroTexto 3"/>
          <p:cNvSpPr txBox="1">
            <a:spLocks noChangeArrowheads="1"/>
          </p:cNvSpPr>
          <p:nvPr/>
        </p:nvSpPr>
        <p:spPr bwMode="auto">
          <a:xfrm>
            <a:off x="611956" y="2134931"/>
            <a:ext cx="5490061" cy="372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PE" sz="2800" dirty="0" smtClean="0">
                <a:latin typeface="Century Gothic" panose="020B0502020202020204" pitchFamily="34" charset="0"/>
              </a:rPr>
              <a:t>El establecimiento de un </a:t>
            </a:r>
            <a:r>
              <a:rPr lang="es-PE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régimen especial </a:t>
            </a:r>
            <a:r>
              <a:rPr lang="es-PE" sz="2800" dirty="0" smtClean="0">
                <a:latin typeface="Century Gothic" panose="020B0502020202020204" pitchFamily="34" charset="0"/>
              </a:rPr>
              <a:t>se justifica por la trascendencia de los </a:t>
            </a:r>
            <a:r>
              <a:rPr lang="es-PE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derechos fundamentales que se pretende proteger </a:t>
            </a:r>
            <a:r>
              <a:rPr lang="es-PE" sz="2800" dirty="0" smtClean="0">
                <a:latin typeface="Century Gothic" panose="020B0502020202020204" pitchFamily="34" charset="0"/>
              </a:rPr>
              <a:t>con la ejecución oportuna de los actos administrativos del OEFA.</a:t>
            </a:r>
            <a:endParaRPr lang="es-PE" sz="2800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BE263-8662-4DEB-80DA-3F3B7DB2FAA6}" type="slidenum">
              <a:rPr lang="es-ES_tradnl" smtClean="0"/>
              <a:pPr/>
              <a:t>32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2309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uadroTexto 3"/>
          <p:cNvSpPr txBox="1">
            <a:spLocks noChangeArrowheads="1"/>
          </p:cNvSpPr>
          <p:nvPr/>
        </p:nvSpPr>
        <p:spPr bwMode="auto">
          <a:xfrm>
            <a:off x="791959" y="2324260"/>
            <a:ext cx="5310058" cy="335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PE" sz="2800" dirty="0" smtClean="0">
                <a:latin typeface="Century Gothic" panose="020B0502020202020204" pitchFamily="34" charset="0"/>
              </a:rPr>
              <a:t>El OEFA otorga </a:t>
            </a:r>
            <a:r>
              <a:rPr lang="es-PE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45 días hábiles</a:t>
            </a:r>
            <a:r>
              <a:rPr lang="es-PE" sz="2800" dirty="0" smtClean="0">
                <a:latin typeface="Century Gothic" panose="020B0502020202020204" pitchFamily="34" charset="0"/>
              </a:rPr>
              <a:t> a los administrados para obtener una medida cautelar, aunque el tiempo promedio de obtención de dicha medida sea de </a:t>
            </a:r>
            <a:r>
              <a:rPr lang="es-PE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11 días hábiles</a:t>
            </a:r>
            <a:r>
              <a:rPr lang="es-PE" dirty="0">
                <a:solidFill>
                  <a:srgbClr val="00B050"/>
                </a:solidFill>
                <a:latin typeface="Century Gothic" panose="020B0502020202020204" pitchFamily="34" charset="0"/>
              </a:rPr>
              <a:t>.</a:t>
            </a:r>
            <a:endParaRPr lang="es-PE" dirty="0" smtClean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BE263-8662-4DEB-80DA-3F3B7DB2FAA6}" type="slidenum">
              <a:rPr lang="es-ES_tradnl" smtClean="0"/>
              <a:pPr/>
              <a:t>33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9300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5297737"/>
              </p:ext>
            </p:extLst>
          </p:nvPr>
        </p:nvGraphicFramePr>
        <p:xfrm>
          <a:off x="612000" y="1448978"/>
          <a:ext cx="7920000" cy="4145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69979"/>
                <a:gridCol w="1950007"/>
                <a:gridCol w="1950007"/>
                <a:gridCol w="1950007"/>
              </a:tblGrid>
              <a:tr h="518160">
                <a:tc rowSpan="2">
                  <a:txBody>
                    <a:bodyPr/>
                    <a:lstStyle/>
                    <a:p>
                      <a:pPr algn="ctr"/>
                      <a:r>
                        <a:rPr lang="es-PE" sz="14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MONTO</a:t>
                      </a:r>
                      <a:r>
                        <a:rPr lang="es-PE" sz="1400" b="1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DE LA SANCIÓN</a:t>
                      </a:r>
                    </a:p>
                    <a:p>
                      <a:pPr algn="ctr"/>
                      <a:r>
                        <a:rPr lang="es-PE" sz="1400" b="1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(en </a:t>
                      </a:r>
                      <a:r>
                        <a:rPr lang="es-PE" sz="1400" b="1" baseline="0" dirty="0" err="1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UIT</a:t>
                      </a:r>
                      <a:r>
                        <a:rPr lang="es-PE" sz="1400" b="1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)</a:t>
                      </a:r>
                      <a:endParaRPr lang="es-PE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PE" sz="14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BENEFICIOS</a:t>
                      </a:r>
                      <a:endParaRPr lang="es-PE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</a:tr>
              <a:tr h="518160">
                <a:tc vMerge="1"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FRACCIONAMIENTO</a:t>
                      </a:r>
                      <a:endParaRPr lang="es-PE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APLAZAMIENTO</a:t>
                      </a:r>
                      <a:endParaRPr lang="es-PE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b="1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APLAZAMIENTO Y</a:t>
                      </a:r>
                      <a:endParaRPr lang="es-PE" sz="1400" b="1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s-PE" sz="14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FRACCIONAMIENTO</a:t>
                      </a:r>
                      <a:endParaRPr lang="es-PE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es-PE" sz="1400" dirty="0" smtClean="0">
                          <a:latin typeface="Century Gothic" panose="020B0502020202020204" pitchFamily="34" charset="0"/>
                        </a:rPr>
                        <a:t>MULTAS</a:t>
                      </a:r>
                      <a:r>
                        <a:rPr lang="es-PE" sz="1400" dirty="0" smtClean="0">
                          <a:latin typeface="Century Gothic" panose="020B0502020202020204" pitchFamily="34" charset="0"/>
                          <a:sym typeface="symbol"/>
                        </a:rPr>
                        <a:t>500</a:t>
                      </a:r>
                      <a:endParaRPr lang="es-PE" sz="14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dirty="0" smtClean="0">
                          <a:latin typeface="Century Gothic" panose="020B0502020202020204" pitchFamily="34" charset="0"/>
                        </a:rPr>
                        <a:t>6 meses</a:t>
                      </a:r>
                      <a:endParaRPr lang="es-PE" sz="14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dirty="0" smtClean="0">
                          <a:latin typeface="Century Gothic" panose="020B0502020202020204" pitchFamily="34" charset="0"/>
                        </a:rPr>
                        <a:t>-----</a:t>
                      </a:r>
                      <a:endParaRPr lang="es-PE" sz="14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dirty="0" smtClean="0">
                          <a:latin typeface="Century Gothic" panose="020B0502020202020204" pitchFamily="34" charset="0"/>
                        </a:rPr>
                        <a:t>-----</a:t>
                      </a:r>
                      <a:endParaRPr lang="es-PE" sz="14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</a:tr>
              <a:tr h="51816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dirty="0" smtClean="0">
                          <a:latin typeface="Century Gothic" panose="020B0502020202020204" pitchFamily="34" charset="0"/>
                        </a:rPr>
                        <a:t>500&lt;MULTAS</a:t>
                      </a:r>
                      <a:r>
                        <a:rPr lang="es-PE" sz="1400" dirty="0" smtClean="0">
                          <a:latin typeface="Century Gothic" panose="020B0502020202020204" pitchFamily="34" charset="0"/>
                          <a:sym typeface="symbol"/>
                        </a:rPr>
                        <a:t>1000</a:t>
                      </a:r>
                      <a:endParaRPr lang="es-PE" sz="1400" dirty="0" smtClean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dirty="0" smtClean="0">
                          <a:latin typeface="Century Gothic" panose="020B0502020202020204" pitchFamily="34" charset="0"/>
                        </a:rPr>
                        <a:t>12 meses</a:t>
                      </a:r>
                      <a:endParaRPr lang="es-PE" sz="14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dirty="0" smtClean="0">
                          <a:latin typeface="Century Gothic" panose="020B0502020202020204" pitchFamily="34" charset="0"/>
                        </a:rPr>
                        <a:t>4 meses</a:t>
                      </a:r>
                      <a:endParaRPr lang="es-PE" sz="14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dirty="0" smtClean="0">
                          <a:latin typeface="Century Gothic" panose="020B0502020202020204" pitchFamily="34" charset="0"/>
                        </a:rPr>
                        <a:t>2 meses y 10</a:t>
                      </a:r>
                      <a:r>
                        <a:rPr lang="es-PE" sz="1400" baseline="0" dirty="0" smtClean="0">
                          <a:latin typeface="Century Gothic" panose="020B0502020202020204" pitchFamily="34" charset="0"/>
                        </a:rPr>
                        <a:t> meses</a:t>
                      </a:r>
                      <a:endParaRPr lang="es-PE" sz="14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</a:tr>
              <a:tr h="51816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dirty="0" smtClean="0">
                          <a:latin typeface="Century Gothic" panose="020B0502020202020204" pitchFamily="34" charset="0"/>
                        </a:rPr>
                        <a:t>1000&lt;MULTAS</a:t>
                      </a:r>
                      <a:r>
                        <a:rPr lang="es-PE" sz="1400" dirty="0" smtClean="0">
                          <a:latin typeface="Century Gothic" panose="020B0502020202020204" pitchFamily="34" charset="0"/>
                          <a:sym typeface="symbol"/>
                        </a:rPr>
                        <a:t>5000</a:t>
                      </a:r>
                      <a:endParaRPr lang="es-PE" sz="1400" dirty="0" smtClean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dirty="0" smtClean="0">
                          <a:latin typeface="Century Gothic" panose="020B0502020202020204" pitchFamily="34" charset="0"/>
                        </a:rPr>
                        <a:t>24 meses</a:t>
                      </a:r>
                      <a:endParaRPr lang="es-PE" sz="14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dirty="0" smtClean="0">
                          <a:latin typeface="Century Gothic" panose="020B0502020202020204" pitchFamily="34" charset="0"/>
                        </a:rPr>
                        <a:t>4 meses</a:t>
                      </a:r>
                      <a:endParaRPr lang="es-PE" sz="14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dirty="0" smtClean="0">
                          <a:latin typeface="Century Gothic" panose="020B0502020202020204" pitchFamily="34" charset="0"/>
                        </a:rPr>
                        <a:t>2 meses y 22 meses</a:t>
                      </a:r>
                      <a:endParaRPr lang="es-PE" sz="14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</a:tr>
              <a:tr h="51816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dirty="0" smtClean="0">
                          <a:latin typeface="Century Gothic" panose="020B0502020202020204" pitchFamily="34" charset="0"/>
                        </a:rPr>
                        <a:t>5000&lt;MULTAS</a:t>
                      </a:r>
                      <a:r>
                        <a:rPr lang="es-PE" sz="1400" dirty="0" smtClean="0">
                          <a:latin typeface="Century Gothic" panose="020B0502020202020204" pitchFamily="34" charset="0"/>
                          <a:sym typeface="symbol"/>
                        </a:rPr>
                        <a:t>10000</a:t>
                      </a:r>
                      <a:endParaRPr lang="es-PE" sz="1400" dirty="0" smtClean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dirty="0" smtClean="0">
                          <a:latin typeface="Century Gothic" panose="020B0502020202020204" pitchFamily="34" charset="0"/>
                        </a:rPr>
                        <a:t>36</a:t>
                      </a:r>
                      <a:r>
                        <a:rPr lang="es-PE" sz="1400" baseline="0" dirty="0" smtClean="0">
                          <a:latin typeface="Century Gothic" panose="020B0502020202020204" pitchFamily="34" charset="0"/>
                        </a:rPr>
                        <a:t> meses</a:t>
                      </a:r>
                      <a:endParaRPr lang="es-PE" sz="14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dirty="0" smtClean="0">
                          <a:latin typeface="Century Gothic" panose="020B0502020202020204" pitchFamily="34" charset="0"/>
                        </a:rPr>
                        <a:t>5 meses</a:t>
                      </a:r>
                      <a:endParaRPr lang="es-PE" sz="14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dirty="0" smtClean="0">
                          <a:latin typeface="Century Gothic" panose="020B0502020202020204" pitchFamily="34" charset="0"/>
                        </a:rPr>
                        <a:t>3 meses y 33 meses</a:t>
                      </a:r>
                      <a:endParaRPr lang="es-PE" sz="14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</a:tr>
              <a:tr h="51816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dirty="0" smtClean="0">
                          <a:latin typeface="Century Gothic" panose="020B0502020202020204" pitchFamily="34" charset="0"/>
                        </a:rPr>
                        <a:t>10000&lt;MULTAS</a:t>
                      </a:r>
                      <a:r>
                        <a:rPr lang="es-PE" sz="1400" dirty="0" smtClean="0">
                          <a:latin typeface="Century Gothic" panose="020B0502020202020204" pitchFamily="34" charset="0"/>
                          <a:sym typeface="symbol"/>
                        </a:rPr>
                        <a:t>20000</a:t>
                      </a:r>
                      <a:endParaRPr lang="es-PE" sz="1400" dirty="0" smtClean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dirty="0" smtClean="0">
                          <a:latin typeface="Century Gothic" panose="020B0502020202020204" pitchFamily="34" charset="0"/>
                        </a:rPr>
                        <a:t>48 meses</a:t>
                      </a:r>
                      <a:endParaRPr lang="es-PE" sz="14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dirty="0" smtClean="0">
                          <a:latin typeface="Century Gothic" panose="020B0502020202020204" pitchFamily="34" charset="0"/>
                        </a:rPr>
                        <a:t>6 meses</a:t>
                      </a:r>
                      <a:endParaRPr lang="es-PE" sz="14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dirty="0" smtClean="0">
                          <a:latin typeface="Century Gothic" panose="020B0502020202020204" pitchFamily="34" charset="0"/>
                        </a:rPr>
                        <a:t>3 meses y 45 meses</a:t>
                      </a:r>
                      <a:endParaRPr lang="es-PE" sz="14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</a:tr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es-PE" sz="1400" dirty="0" smtClean="0">
                          <a:latin typeface="Century Gothic" panose="020B0502020202020204" pitchFamily="34" charset="0"/>
                        </a:rPr>
                        <a:t>20000&lt;MULTAS</a:t>
                      </a:r>
                      <a:endParaRPr lang="es-PE" sz="14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dirty="0" smtClean="0">
                          <a:latin typeface="Century Gothic" panose="020B0502020202020204" pitchFamily="34" charset="0"/>
                        </a:rPr>
                        <a:t>60 meses</a:t>
                      </a:r>
                      <a:endParaRPr lang="es-PE" sz="14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dirty="0" smtClean="0">
                          <a:latin typeface="Century Gothic" panose="020B0502020202020204" pitchFamily="34" charset="0"/>
                        </a:rPr>
                        <a:t>7 meses</a:t>
                      </a:r>
                      <a:endParaRPr lang="es-PE" sz="14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dirty="0" smtClean="0">
                          <a:latin typeface="Century Gothic" panose="020B0502020202020204" pitchFamily="34" charset="0"/>
                        </a:rPr>
                        <a:t>3 meses y 57 meses</a:t>
                      </a:r>
                      <a:endParaRPr lang="es-PE" sz="14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CuadroTexto 2"/>
          <p:cNvSpPr txBox="1">
            <a:spLocks noChangeArrowheads="1"/>
          </p:cNvSpPr>
          <p:nvPr/>
        </p:nvSpPr>
        <p:spPr bwMode="auto">
          <a:xfrm>
            <a:off x="706491" y="368966"/>
            <a:ext cx="773101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PE" sz="2000" b="1" dirty="0" smtClean="0">
                <a:latin typeface="Century Gothic" panose="020B0502020202020204" pitchFamily="34" charset="0"/>
              </a:rPr>
              <a:t>Esquema para la aplicación del Reglamento de fraccionamiento y/o aplazamiento del pago de multas</a:t>
            </a:r>
            <a:endParaRPr lang="es-PE" sz="2000" b="1" dirty="0">
              <a:latin typeface="Century Gothic" panose="020B050202020202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68231A-44AA-41DE-A835-2108A4D91D51}" type="slidenum">
              <a:rPr lang="es-ES_tradnl" smtClean="0"/>
              <a:pPr>
                <a:defRPr/>
              </a:pPr>
              <a:t>34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3618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68231A-44AA-41DE-A835-2108A4D91D51}" type="slidenum">
              <a:rPr lang="es-ES_tradnl" smtClean="0"/>
              <a:pPr>
                <a:defRPr/>
              </a:pPr>
              <a:t>35</a:t>
            </a:fld>
            <a:endParaRPr lang="es-ES_tradnl"/>
          </a:p>
        </p:txBody>
      </p:sp>
      <p:sp>
        <p:nvSpPr>
          <p:cNvPr id="7" name="1 CuadroTexto"/>
          <p:cNvSpPr txBox="1">
            <a:spLocks noChangeArrowheads="1"/>
          </p:cNvSpPr>
          <p:nvPr/>
        </p:nvSpPr>
        <p:spPr bwMode="auto">
          <a:xfrm>
            <a:off x="3370530" y="292011"/>
            <a:ext cx="5521518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PE" sz="4800" b="1" i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La fiscalización sería meramente punitiva y no preventiva</a:t>
            </a:r>
            <a:endParaRPr lang="es-PE" sz="4800" b="1" i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638684" y="1353022"/>
            <a:ext cx="259718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s-PE" sz="5400" b="1" dirty="0">
                <a:latin typeface="Century Gothic" panose="020B0502020202020204" pitchFamily="34" charset="0"/>
              </a:rPr>
              <a:t>Mito </a:t>
            </a:r>
            <a:r>
              <a:rPr lang="es-PE" sz="5400" b="1" dirty="0" smtClean="0">
                <a:latin typeface="Century Gothic" panose="020B0502020202020204" pitchFamily="34" charset="0"/>
              </a:rPr>
              <a:t>5: </a:t>
            </a:r>
            <a:endParaRPr lang="es-PE" sz="5400" b="1" dirty="0">
              <a:latin typeface="Century Gothic" panose="020B0502020202020204" pitchFamily="34" charset="0"/>
            </a:endParaRPr>
          </a:p>
        </p:txBody>
      </p:sp>
      <p:grpSp>
        <p:nvGrpSpPr>
          <p:cNvPr id="12" name="Grupo 11"/>
          <p:cNvGrpSpPr/>
          <p:nvPr/>
        </p:nvGrpSpPr>
        <p:grpSpPr>
          <a:xfrm>
            <a:off x="1421965" y="3245874"/>
            <a:ext cx="6281354" cy="2343150"/>
            <a:chOff x="1478676" y="3146538"/>
            <a:chExt cx="6281354" cy="2343150"/>
          </a:xfrm>
        </p:grpSpPr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78676" y="3146538"/>
              <a:ext cx="1952625" cy="2343150"/>
            </a:xfrm>
            <a:prstGeom prst="rect">
              <a:avLst/>
            </a:prstGeom>
          </p:spPr>
        </p:pic>
        <p:sp>
          <p:nvSpPr>
            <p:cNvPr id="14" name="1 CuadroTexto"/>
            <p:cNvSpPr txBox="1">
              <a:spLocks noChangeArrowheads="1"/>
            </p:cNvSpPr>
            <p:nvPr/>
          </p:nvSpPr>
          <p:spPr bwMode="auto">
            <a:xfrm>
              <a:off x="3851992" y="3533283"/>
              <a:ext cx="3908038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PE" sz="9600" b="1" dirty="0" smtClean="0">
                  <a:solidFill>
                    <a:srgbClr val="C00000"/>
                  </a:solidFill>
                  <a:latin typeface="Century Gothic" panose="020B0502020202020204" pitchFamily="34" charset="0"/>
                </a:rPr>
                <a:t>FALSO</a:t>
              </a:r>
              <a:endParaRPr lang="es-PE" sz="9600" b="1" dirty="0">
                <a:solidFill>
                  <a:srgbClr val="C00000"/>
                </a:solidFill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14715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uadroTexto 26"/>
          <p:cNvSpPr txBox="1">
            <a:spLocks noChangeArrowheads="1"/>
          </p:cNvSpPr>
          <p:nvPr/>
        </p:nvSpPr>
        <p:spPr bwMode="auto">
          <a:xfrm>
            <a:off x="1781963" y="2087880"/>
            <a:ext cx="4410055" cy="345824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 lIns="72000" tIns="36000" rIns="72000" bIns="36000" anchor="ctr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PE" sz="4400" b="1" dirty="0" smtClean="0">
                <a:latin typeface="Century Gothic" panose="020B0502020202020204" pitchFamily="34" charset="0"/>
              </a:rPr>
              <a:t>La fiscalización ambiental privilegia</a:t>
            </a:r>
            <a:r>
              <a:rPr lang="es-PE" sz="4400" b="1" dirty="0" smtClean="0"/>
              <a:t> </a:t>
            </a:r>
            <a:r>
              <a:rPr lang="es-PE" sz="4400" b="1" dirty="0">
                <a:latin typeface="Century Gothic" panose="020B0502020202020204" pitchFamily="34" charset="0"/>
              </a:rPr>
              <a:t>la </a:t>
            </a:r>
            <a:r>
              <a:rPr lang="es-PE" sz="4400" b="1" dirty="0" smtClean="0">
                <a:latin typeface="Century Gothic" panose="020B0502020202020204" pitchFamily="34" charset="0"/>
              </a:rPr>
              <a:t>protección al ambiente</a:t>
            </a:r>
            <a:endParaRPr lang="es-PE" sz="4400" b="1" dirty="0">
              <a:latin typeface="Century Gothic" panose="020B0502020202020204" pitchFamily="34" charset="0"/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BE263-8662-4DEB-80DA-3F3B7DB2FAA6}" type="slidenum">
              <a:rPr lang="es-ES_tradnl" smtClean="0"/>
              <a:pPr/>
              <a:t>36</a:t>
            </a:fld>
            <a:endParaRPr lang="es-ES_tradnl"/>
          </a:p>
        </p:txBody>
      </p:sp>
      <p:grpSp>
        <p:nvGrpSpPr>
          <p:cNvPr id="7" name="Grupo 6"/>
          <p:cNvGrpSpPr/>
          <p:nvPr/>
        </p:nvGrpSpPr>
        <p:grpSpPr>
          <a:xfrm>
            <a:off x="881960" y="3390552"/>
            <a:ext cx="612000" cy="852900"/>
            <a:chOff x="841640" y="2991188"/>
            <a:chExt cx="612000" cy="852900"/>
          </a:xfrm>
        </p:grpSpPr>
        <p:sp>
          <p:nvSpPr>
            <p:cNvPr id="8" name="Elipse 7"/>
            <p:cNvSpPr/>
            <p:nvPr/>
          </p:nvSpPr>
          <p:spPr>
            <a:xfrm>
              <a:off x="841640" y="3232088"/>
              <a:ext cx="612000" cy="612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eaLnBrk="1" hangingPunct="1">
                <a:defRPr/>
              </a:pPr>
              <a:endParaRPr lang="es-PE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9" name="Flecha doblada hacia arriba 8"/>
            <p:cNvSpPr/>
            <p:nvPr/>
          </p:nvSpPr>
          <p:spPr>
            <a:xfrm rot="2549096">
              <a:off x="1103782" y="2991188"/>
              <a:ext cx="288000" cy="648000"/>
            </a:xfrm>
            <a:prstGeom prst="bentUpArrow">
              <a:avLst>
                <a:gd name="adj1" fmla="val 44671"/>
                <a:gd name="adj2" fmla="val 12065"/>
                <a:gd name="adj3" fmla="val 0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222245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uadroTexto 3"/>
          <p:cNvSpPr txBox="1">
            <a:spLocks noChangeArrowheads="1"/>
          </p:cNvSpPr>
          <p:nvPr/>
        </p:nvSpPr>
        <p:spPr bwMode="auto">
          <a:xfrm>
            <a:off x="611957" y="1808982"/>
            <a:ext cx="5760063" cy="4585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PE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Incumplimientos de menor trascendencia: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PE" sz="2800" b="1" dirty="0">
              <a:latin typeface="Century Gothic" panose="020B0502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sz="2800" dirty="0" smtClean="0">
                <a:latin typeface="Century Gothic" panose="020B0502020202020204" pitchFamily="34" charset="0"/>
              </a:rPr>
              <a:t>Si </a:t>
            </a:r>
            <a:r>
              <a:rPr lang="es-ES" sz="2800" dirty="0">
                <a:latin typeface="Century Gothic" panose="020B0502020202020204" pitchFamily="34" charset="0"/>
              </a:rPr>
              <a:t>el administrado subsana oportunamente los hallazgos que no </a:t>
            </a:r>
            <a:r>
              <a:rPr lang="es-ES" sz="2800" dirty="0" smtClean="0">
                <a:latin typeface="Century Gothic" panose="020B0502020202020204" pitchFamily="34" charset="0"/>
              </a:rPr>
              <a:t>generan </a:t>
            </a:r>
            <a:r>
              <a:rPr lang="es-ES" sz="2800" dirty="0">
                <a:latin typeface="Century Gothic" panose="020B0502020202020204" pitchFamily="34" charset="0"/>
              </a:rPr>
              <a:t>daño potencial o real al </a:t>
            </a:r>
            <a:r>
              <a:rPr lang="es-ES" sz="2800" dirty="0" smtClean="0">
                <a:latin typeface="Century Gothic" panose="020B0502020202020204" pitchFamily="34" charset="0"/>
              </a:rPr>
              <a:t>ambiente, </a:t>
            </a:r>
            <a:r>
              <a:rPr lang="es-ES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no </a:t>
            </a:r>
            <a:r>
              <a:rPr lang="es-ES" b="1" dirty="0">
                <a:solidFill>
                  <a:srgbClr val="00B050"/>
                </a:solidFill>
                <a:latin typeface="Century Gothic" panose="020B0502020202020204" pitchFamily="34" charset="0"/>
              </a:rPr>
              <a:t>se iniciará </a:t>
            </a:r>
            <a:r>
              <a:rPr lang="es-ES" sz="2800" dirty="0">
                <a:latin typeface="Century Gothic" panose="020B0502020202020204" pitchFamily="34" charset="0"/>
              </a:rPr>
              <a:t>un procedimiento administrativo </a:t>
            </a:r>
            <a:r>
              <a:rPr lang="es-ES" sz="2800" dirty="0" smtClean="0">
                <a:latin typeface="Century Gothic" panose="020B0502020202020204" pitchFamily="34" charset="0"/>
              </a:rPr>
              <a:t>sancionador.</a:t>
            </a:r>
            <a:endParaRPr lang="es-ES" sz="2800" dirty="0">
              <a:latin typeface="Century Gothic" panose="020B0502020202020204" pitchFamily="34" charset="0"/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BE263-8662-4DEB-80DA-3F3B7DB2FAA6}" type="slidenum">
              <a:rPr lang="es-ES_tradnl" smtClean="0"/>
              <a:pPr/>
              <a:t>37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4638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77432"/>
              </p:ext>
            </p:extLst>
          </p:nvPr>
        </p:nvGraphicFramePr>
        <p:xfrm>
          <a:off x="820118" y="3648040"/>
          <a:ext cx="5040000" cy="176098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520000"/>
                <a:gridCol w="2520000"/>
              </a:tblGrid>
              <a:tr h="240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 b="1" dirty="0">
                          <a:effectLst/>
                          <a:latin typeface="Century Gothic" panose="020B0502020202020204" pitchFamily="34" charset="0"/>
                        </a:rPr>
                        <a:t>SECTOR</a:t>
                      </a:r>
                      <a:endParaRPr lang="es-ES" sz="28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 b="1" dirty="0">
                          <a:effectLst/>
                          <a:latin typeface="Century Gothic" panose="020B0502020202020204" pitchFamily="34" charset="0"/>
                        </a:rPr>
                        <a:t>N° </a:t>
                      </a:r>
                      <a:r>
                        <a:rPr lang="es-PE" sz="1800" b="1" dirty="0" smtClean="0">
                          <a:effectLst/>
                          <a:latin typeface="Century Gothic" panose="020B0502020202020204" pitchFamily="34" charset="0"/>
                        </a:rPr>
                        <a:t>DE</a:t>
                      </a:r>
                      <a:r>
                        <a:rPr lang="es-PE" sz="1800" b="1" baseline="0" dirty="0" smtClean="0">
                          <a:effectLst/>
                          <a:latin typeface="Century Gothic" panose="020B0502020202020204" pitchFamily="34" charset="0"/>
                        </a:rPr>
                        <a:t> BENEFICIADOS</a:t>
                      </a:r>
                      <a:endParaRPr lang="es-ES" sz="28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00B050"/>
                    </a:solidFill>
                  </a:tcPr>
                </a:tc>
              </a:tr>
              <a:tr h="240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 dirty="0">
                          <a:effectLst/>
                          <a:latin typeface="Century Gothic" panose="020B0502020202020204" pitchFamily="34" charset="0"/>
                        </a:rPr>
                        <a:t>Hidrocarburos</a:t>
                      </a:r>
                      <a:endParaRPr lang="es-ES" sz="28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 dirty="0" smtClean="0">
                          <a:effectLst/>
                          <a:latin typeface="Century Gothic" panose="020B0502020202020204" pitchFamily="34" charset="0"/>
                        </a:rPr>
                        <a:t>28</a:t>
                      </a:r>
                      <a:endParaRPr lang="es-ES" sz="28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240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 dirty="0">
                          <a:effectLst/>
                          <a:latin typeface="Century Gothic" panose="020B0502020202020204" pitchFamily="34" charset="0"/>
                        </a:rPr>
                        <a:t>Minería</a:t>
                      </a:r>
                      <a:endParaRPr lang="es-ES" sz="28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 dirty="0" smtClean="0">
                          <a:effectLst/>
                          <a:latin typeface="Century Gothic" panose="020B0502020202020204" pitchFamily="34" charset="0"/>
                        </a:rPr>
                        <a:t>19</a:t>
                      </a:r>
                      <a:endParaRPr lang="es-ES" sz="28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240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>
                          <a:effectLst/>
                          <a:latin typeface="Century Gothic" panose="020B0502020202020204" pitchFamily="34" charset="0"/>
                        </a:rPr>
                        <a:t>Pesquería</a:t>
                      </a:r>
                      <a:endParaRPr lang="es-ES" sz="28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 dirty="0" smtClean="0"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22</a:t>
                      </a:r>
                      <a:endParaRPr lang="es-ES" sz="28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240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>
                          <a:effectLst/>
                          <a:latin typeface="Century Gothic" panose="020B0502020202020204" pitchFamily="34" charset="0"/>
                        </a:rPr>
                        <a:t>Electricidad</a:t>
                      </a:r>
                      <a:endParaRPr lang="es-ES" sz="28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 dirty="0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es-ES" sz="28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240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 b="1" dirty="0">
                          <a:effectLst/>
                          <a:latin typeface="Century Gothic" panose="020B0502020202020204" pitchFamily="34" charset="0"/>
                        </a:rPr>
                        <a:t>TOTAL</a:t>
                      </a:r>
                      <a:endParaRPr lang="es-ES" sz="28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 b="1" dirty="0" smtClean="0">
                          <a:effectLst/>
                          <a:latin typeface="Century Gothic" panose="020B0502020202020204" pitchFamily="34" charset="0"/>
                        </a:rPr>
                        <a:t>70</a:t>
                      </a:r>
                      <a:endParaRPr lang="es-ES" sz="28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sp>
        <p:nvSpPr>
          <p:cNvPr id="4" name="Rectángulo 3"/>
          <p:cNvSpPr/>
          <p:nvPr/>
        </p:nvSpPr>
        <p:spPr>
          <a:xfrm>
            <a:off x="341953" y="2372185"/>
            <a:ext cx="6012016" cy="1080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PE" sz="20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Procedimientos no iniciados y aquellos en los que, en lugar de sancionar, el administrado fue, únicamente, amonestado</a:t>
            </a:r>
            <a:endParaRPr lang="es-ES" sz="20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2771979" y="706080"/>
            <a:ext cx="5670063" cy="1080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PE" sz="2000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Aplicación del Reglamento para la subsanación voluntaria de incumplimientos de menor trascendencia</a:t>
            </a:r>
            <a:endParaRPr lang="es-ES" sz="2000" b="1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BE263-8662-4DEB-80DA-3F3B7DB2FAA6}" type="slidenum">
              <a:rPr lang="es-ES_tradnl" smtClean="0"/>
              <a:pPr/>
              <a:t>38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7490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uadroTexto 28"/>
          <p:cNvSpPr txBox="1">
            <a:spLocks noChangeArrowheads="1"/>
          </p:cNvSpPr>
          <p:nvPr/>
        </p:nvSpPr>
        <p:spPr bwMode="auto">
          <a:xfrm>
            <a:off x="1601967" y="2653537"/>
            <a:ext cx="4680052" cy="210402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 lIns="72000" tIns="36000" rIns="72000" bIns="36000" anchor="ctr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None/>
            </a:pPr>
            <a:r>
              <a:rPr lang="es-PE" sz="4400" b="1" dirty="0">
                <a:latin typeface="Century Gothic" panose="020B0502020202020204" pitchFamily="34" charset="0"/>
              </a:rPr>
              <a:t>La fiscalización </a:t>
            </a:r>
            <a:r>
              <a:rPr lang="es-PE" sz="4400" b="1" dirty="0" smtClean="0">
                <a:latin typeface="Century Gothic" panose="020B0502020202020204" pitchFamily="34" charset="0"/>
              </a:rPr>
              <a:t>ambiental es </a:t>
            </a:r>
            <a:r>
              <a:rPr lang="es-PE" sz="4400" b="1" dirty="0">
                <a:latin typeface="Century Gothic" panose="020B0502020202020204" pitchFamily="34" charset="0"/>
              </a:rPr>
              <a:t>preventiva </a:t>
            </a: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BE263-8662-4DEB-80DA-3F3B7DB2FAA6}" type="slidenum">
              <a:rPr lang="es-ES_tradnl" smtClean="0"/>
              <a:pPr/>
              <a:t>39</a:t>
            </a:fld>
            <a:endParaRPr lang="es-ES_tradnl"/>
          </a:p>
        </p:txBody>
      </p:sp>
      <p:grpSp>
        <p:nvGrpSpPr>
          <p:cNvPr id="7" name="Grupo 6"/>
          <p:cNvGrpSpPr/>
          <p:nvPr/>
        </p:nvGrpSpPr>
        <p:grpSpPr>
          <a:xfrm>
            <a:off x="701963" y="3279101"/>
            <a:ext cx="612000" cy="852900"/>
            <a:chOff x="841640" y="2991188"/>
            <a:chExt cx="612000" cy="852900"/>
          </a:xfrm>
        </p:grpSpPr>
        <p:sp>
          <p:nvSpPr>
            <p:cNvPr id="8" name="Elipse 7"/>
            <p:cNvSpPr/>
            <p:nvPr/>
          </p:nvSpPr>
          <p:spPr>
            <a:xfrm>
              <a:off x="841640" y="3232088"/>
              <a:ext cx="612000" cy="612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eaLnBrk="1" hangingPunct="1">
                <a:defRPr/>
              </a:pPr>
              <a:endParaRPr lang="es-PE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9" name="Flecha doblada hacia arriba 8"/>
            <p:cNvSpPr/>
            <p:nvPr/>
          </p:nvSpPr>
          <p:spPr>
            <a:xfrm rot="2549096">
              <a:off x="1103782" y="2991188"/>
              <a:ext cx="288000" cy="648000"/>
            </a:xfrm>
            <a:prstGeom prst="bentUpArrow">
              <a:avLst>
                <a:gd name="adj1" fmla="val 44671"/>
                <a:gd name="adj2" fmla="val 12065"/>
                <a:gd name="adj3" fmla="val 0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127356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 CuadroTexto"/>
          <p:cNvSpPr txBox="1">
            <a:spLocks noChangeArrowheads="1"/>
          </p:cNvSpPr>
          <p:nvPr/>
        </p:nvSpPr>
        <p:spPr bwMode="auto">
          <a:xfrm>
            <a:off x="2422879" y="1268976"/>
            <a:ext cx="4298242" cy="12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PE" sz="7200" b="1" dirty="0" smtClean="0">
                <a:latin typeface="Century Gothic" panose="020B0502020202020204" pitchFamily="34" charset="0"/>
              </a:rPr>
              <a:t>10 </a:t>
            </a:r>
            <a:r>
              <a:rPr lang="es-PE" sz="7200" b="1" dirty="0">
                <a:latin typeface="Century Gothic" panose="020B0502020202020204" pitchFamily="34" charset="0"/>
              </a:rPr>
              <a:t>mitos</a:t>
            </a:r>
          </a:p>
        </p:txBody>
      </p:sp>
      <p:sp>
        <p:nvSpPr>
          <p:cNvPr id="14" name="Elipse 13"/>
          <p:cNvSpPr/>
          <p:nvPr/>
        </p:nvSpPr>
        <p:spPr>
          <a:xfrm>
            <a:off x="284013" y="2707620"/>
            <a:ext cx="647700" cy="648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s-PE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1</a:t>
            </a:r>
            <a:endParaRPr lang="es-PE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Elipse 14"/>
          <p:cNvSpPr/>
          <p:nvPr/>
        </p:nvSpPr>
        <p:spPr>
          <a:xfrm>
            <a:off x="5567040" y="2707620"/>
            <a:ext cx="649287" cy="648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s-PE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7</a:t>
            </a:r>
          </a:p>
        </p:txBody>
      </p:sp>
      <p:sp>
        <p:nvSpPr>
          <p:cNvPr id="16" name="Elipse 15"/>
          <p:cNvSpPr/>
          <p:nvPr/>
        </p:nvSpPr>
        <p:spPr>
          <a:xfrm>
            <a:off x="6445399" y="2707620"/>
            <a:ext cx="647700" cy="648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s-PE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8</a:t>
            </a:r>
          </a:p>
        </p:txBody>
      </p:sp>
      <p:sp>
        <p:nvSpPr>
          <p:cNvPr id="17" name="Elipse 16"/>
          <p:cNvSpPr/>
          <p:nvPr/>
        </p:nvSpPr>
        <p:spPr>
          <a:xfrm>
            <a:off x="1166663" y="2709208"/>
            <a:ext cx="647700" cy="648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s-PE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18" name="Elipse 17"/>
          <p:cNvSpPr/>
          <p:nvPr/>
        </p:nvSpPr>
        <p:spPr>
          <a:xfrm>
            <a:off x="2049313" y="2709207"/>
            <a:ext cx="649287" cy="648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s-PE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19" name="Elipse 18"/>
          <p:cNvSpPr/>
          <p:nvPr/>
        </p:nvSpPr>
        <p:spPr>
          <a:xfrm>
            <a:off x="2931963" y="2709207"/>
            <a:ext cx="647700" cy="648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s-PE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20" name="Elipse 19"/>
          <p:cNvSpPr/>
          <p:nvPr/>
        </p:nvSpPr>
        <p:spPr>
          <a:xfrm>
            <a:off x="3810322" y="2709207"/>
            <a:ext cx="647700" cy="648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s-PE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5</a:t>
            </a:r>
          </a:p>
        </p:txBody>
      </p:sp>
      <p:sp>
        <p:nvSpPr>
          <p:cNvPr id="21" name="Elipse 20"/>
          <p:cNvSpPr/>
          <p:nvPr/>
        </p:nvSpPr>
        <p:spPr>
          <a:xfrm>
            <a:off x="4688681" y="2707619"/>
            <a:ext cx="649287" cy="648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s-PE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6</a:t>
            </a:r>
          </a:p>
        </p:txBody>
      </p:sp>
      <p:sp>
        <p:nvSpPr>
          <p:cNvPr id="11" name="Elipse 10"/>
          <p:cNvSpPr/>
          <p:nvPr/>
        </p:nvSpPr>
        <p:spPr>
          <a:xfrm>
            <a:off x="7322171" y="2707619"/>
            <a:ext cx="647700" cy="648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s-PE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9</a:t>
            </a:r>
          </a:p>
        </p:txBody>
      </p:sp>
      <p:sp>
        <p:nvSpPr>
          <p:cNvPr id="13" name="Elipse 12"/>
          <p:cNvSpPr/>
          <p:nvPr/>
        </p:nvSpPr>
        <p:spPr>
          <a:xfrm>
            <a:off x="8212286" y="2715364"/>
            <a:ext cx="647700" cy="648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s-PE" sz="3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10</a:t>
            </a:r>
            <a:endParaRPr lang="es-PE" sz="3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68231A-44AA-41DE-A835-2108A4D91D51}" type="slidenum">
              <a:rPr lang="es-ES_tradnl" smtClean="0"/>
              <a:pPr>
                <a:defRPr/>
              </a:pPr>
              <a:t>4</a:t>
            </a:fld>
            <a:endParaRPr lang="es-ES_tradnl"/>
          </a:p>
        </p:txBody>
      </p:sp>
      <p:sp>
        <p:nvSpPr>
          <p:cNvPr id="22" name="1 CuadroTexto"/>
          <p:cNvSpPr txBox="1">
            <a:spLocks noChangeArrowheads="1"/>
          </p:cNvSpPr>
          <p:nvPr/>
        </p:nvSpPr>
        <p:spPr bwMode="auto">
          <a:xfrm>
            <a:off x="386954" y="3757780"/>
            <a:ext cx="8370093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PE" sz="4600" b="1" dirty="0">
                <a:latin typeface="Century Gothic" panose="020B0502020202020204" pitchFamily="34" charset="0"/>
              </a:rPr>
              <a:t>d</a:t>
            </a:r>
            <a:r>
              <a:rPr lang="es-PE" sz="4600" b="1" dirty="0" smtClean="0">
                <a:latin typeface="Century Gothic" panose="020B0502020202020204" pitchFamily="34" charset="0"/>
              </a:rPr>
              <a:t>e la fiscalización ambiental</a:t>
            </a:r>
            <a:endParaRPr lang="es-PE" sz="46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029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11" grpId="0" animBg="1"/>
      <p:bldP spid="13" grpId="0" animBg="1"/>
      <p:bldP spid="2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3"/>
          <p:cNvSpPr txBox="1">
            <a:spLocks noChangeArrowheads="1"/>
          </p:cNvSpPr>
          <p:nvPr/>
        </p:nvSpPr>
        <p:spPr bwMode="auto">
          <a:xfrm>
            <a:off x="166633" y="1808982"/>
            <a:ext cx="6660074" cy="421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457200" indent="-457200" eaLnBrk="1" hangingPunct="1">
              <a:spcBef>
                <a:spcPct val="0"/>
              </a:spcBef>
            </a:pPr>
            <a:r>
              <a:rPr lang="es-PE" sz="2800" dirty="0" smtClean="0">
                <a:latin typeface="Century Gothic" panose="020B0502020202020204" pitchFamily="34" charset="0"/>
              </a:rPr>
              <a:t>Las </a:t>
            </a:r>
            <a:r>
              <a:rPr lang="es-PE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obligaciones ambientales</a:t>
            </a:r>
            <a:r>
              <a:rPr lang="es-PE" sz="2800" dirty="0" smtClean="0">
                <a:latin typeface="Century Gothic" panose="020B0502020202020204" pitchFamily="34" charset="0"/>
              </a:rPr>
              <a:t> que fiscaliza el OEFA tienen una </a:t>
            </a:r>
            <a:r>
              <a:rPr lang="es-PE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naturaleza preventiva</a:t>
            </a:r>
            <a:r>
              <a:rPr lang="es-PE" sz="2800" dirty="0" smtClean="0">
                <a:latin typeface="Century Gothic" panose="020B0502020202020204" pitchFamily="34" charset="0"/>
              </a:rPr>
              <a:t>.</a:t>
            </a:r>
          </a:p>
          <a:p>
            <a:pPr marL="457200" indent="-457200" eaLnBrk="1" hangingPunct="1">
              <a:spcBef>
                <a:spcPct val="0"/>
              </a:spcBef>
            </a:pPr>
            <a:endParaRPr lang="es-PE" sz="2800" dirty="0">
              <a:latin typeface="Century Gothic" panose="020B0502020202020204" pitchFamily="34" charset="0"/>
            </a:endParaRPr>
          </a:p>
          <a:p>
            <a:pPr marL="457200" indent="-457200" eaLnBrk="1" hangingPunct="1">
              <a:spcBef>
                <a:spcPct val="0"/>
              </a:spcBef>
            </a:pPr>
            <a:r>
              <a:rPr lang="es-PE" sz="2800" dirty="0" smtClean="0">
                <a:latin typeface="Century Gothic" panose="020B0502020202020204" pitchFamily="34" charset="0"/>
              </a:rPr>
              <a:t>Estas obligaciones están orientadas a </a:t>
            </a:r>
            <a:r>
              <a:rPr lang="es-PE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mitigar o reducir los posibles impactos </a:t>
            </a:r>
            <a:r>
              <a:rPr lang="es-PE" sz="2800" dirty="0" smtClean="0">
                <a:latin typeface="Century Gothic" panose="020B0502020202020204" pitchFamily="34" charset="0"/>
              </a:rPr>
              <a:t>que puede generar el desarrollo de una actividad.</a:t>
            </a:r>
            <a:endParaRPr lang="es-PE" sz="2800" dirty="0">
              <a:latin typeface="Century Gothic" panose="020B050202020202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BE263-8662-4DEB-80DA-3F3B7DB2FAA6}" type="slidenum">
              <a:rPr lang="es-ES_tradnl" smtClean="0"/>
              <a:pPr/>
              <a:t>40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6996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701957" y="368966"/>
            <a:ext cx="77400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82775" indent="-1882775"/>
            <a:r>
              <a:rPr lang="es-PE" sz="28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Ejemplo 1:</a:t>
            </a:r>
            <a:r>
              <a:rPr lang="es-ES" sz="28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 </a:t>
            </a:r>
            <a:r>
              <a:rPr lang="es-ES" sz="2800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Mantenimiento de canales de coronación</a:t>
            </a:r>
            <a:endParaRPr lang="es-PE" sz="2800" b="1" dirty="0" smtClean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791958" y="1538979"/>
            <a:ext cx="738008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dirty="0" smtClean="0">
                <a:latin typeface="Century Gothic" panose="020B0502020202020204" pitchFamily="34" charset="0"/>
              </a:rPr>
              <a:t>Los canales de coronación son </a:t>
            </a:r>
            <a:r>
              <a:rPr lang="es-PE" dirty="0">
                <a:latin typeface="Century Gothic" panose="020B0502020202020204" pitchFamily="34" charset="0"/>
              </a:rPr>
              <a:t>infraestructuras hidráulicas que </a:t>
            </a:r>
            <a:r>
              <a:rPr lang="es-PE" sz="28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sirven para proteger</a:t>
            </a:r>
            <a:r>
              <a:rPr lang="es-PE" dirty="0">
                <a:latin typeface="Century Gothic" panose="020B0502020202020204" pitchFamily="34" charset="0"/>
              </a:rPr>
              <a:t> </a:t>
            </a:r>
            <a:r>
              <a:rPr lang="es-PE" dirty="0" err="1" smtClean="0">
                <a:latin typeface="Century Gothic" panose="020B0502020202020204" pitchFamily="34" charset="0"/>
              </a:rPr>
              <a:t>relaveras</a:t>
            </a:r>
            <a:r>
              <a:rPr lang="es-PE" dirty="0">
                <a:latin typeface="Century Gothic" panose="020B0502020202020204" pitchFamily="34" charset="0"/>
              </a:rPr>
              <a:t>, depósitos de </a:t>
            </a:r>
            <a:r>
              <a:rPr lang="es-PE" dirty="0" smtClean="0">
                <a:latin typeface="Century Gothic" panose="020B0502020202020204" pitchFamily="34" charset="0"/>
              </a:rPr>
              <a:t>desmontes, entre otros, </a:t>
            </a:r>
            <a:r>
              <a:rPr lang="es-PE" dirty="0">
                <a:latin typeface="Century Gothic" panose="020B0502020202020204" pitchFamily="34" charset="0"/>
              </a:rPr>
              <a:t>de las aguas de lluvia. </a:t>
            </a:r>
          </a:p>
        </p:txBody>
      </p:sp>
      <p:pic>
        <p:nvPicPr>
          <p:cNvPr id="12" name="Imagen 11" descr="C:\Users\mmerino\AppData\Local\Microsoft\Windows\Temporary Internet Files\Content.Outlook\Y2URWAQ2\Yauricocha_Canal_Coronacion (2)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973" y="3386101"/>
            <a:ext cx="4532987" cy="2426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069156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/>
          <p:cNvSpPr txBox="1"/>
          <p:nvPr/>
        </p:nvSpPr>
        <p:spPr>
          <a:xfrm>
            <a:off x="611955" y="818971"/>
            <a:ext cx="801008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PE" dirty="0" smtClean="0">
                <a:latin typeface="Century Gothic" panose="020B0502020202020204" pitchFamily="34" charset="0"/>
              </a:rPr>
              <a:t>El </a:t>
            </a:r>
            <a:r>
              <a:rPr lang="es-PE" dirty="0">
                <a:latin typeface="Century Gothic" panose="020B0502020202020204" pitchFamily="34" charset="0"/>
              </a:rPr>
              <a:t>mantenimiento de </a:t>
            </a:r>
            <a:r>
              <a:rPr lang="es-PE" dirty="0" smtClean="0">
                <a:latin typeface="Century Gothic" panose="020B0502020202020204" pitchFamily="34" charset="0"/>
              </a:rPr>
              <a:t>los </a:t>
            </a:r>
            <a:r>
              <a:rPr lang="es-PE" dirty="0">
                <a:latin typeface="Century Gothic" panose="020B0502020202020204" pitchFamily="34" charset="0"/>
              </a:rPr>
              <a:t>canales </a:t>
            </a:r>
            <a:r>
              <a:rPr lang="es-PE" dirty="0" smtClean="0">
                <a:latin typeface="Century Gothic" panose="020B0502020202020204" pitchFamily="34" charset="0"/>
              </a:rPr>
              <a:t>de coronación tiene </a:t>
            </a:r>
            <a:r>
              <a:rPr lang="es-PE" dirty="0">
                <a:latin typeface="Century Gothic" panose="020B0502020202020204" pitchFamily="34" charset="0"/>
              </a:rPr>
              <a:t>por objeto </a:t>
            </a:r>
            <a:r>
              <a:rPr lang="es-PE" dirty="0" smtClean="0">
                <a:latin typeface="Century Gothic" panose="020B0502020202020204" pitchFamily="34" charset="0"/>
              </a:rPr>
              <a:t>asegurar que cuando sea </a:t>
            </a:r>
            <a:r>
              <a:rPr lang="es-PE" dirty="0">
                <a:latin typeface="Century Gothic" panose="020B0502020202020204" pitchFamily="34" charset="0"/>
              </a:rPr>
              <a:t>temporada de lluvias </a:t>
            </a:r>
            <a:r>
              <a:rPr lang="es-PE" dirty="0" smtClean="0">
                <a:latin typeface="Century Gothic" panose="020B0502020202020204" pitchFamily="34" charset="0"/>
              </a:rPr>
              <a:t>las </a:t>
            </a:r>
            <a:r>
              <a:rPr lang="es-PE" dirty="0" err="1" smtClean="0">
                <a:latin typeface="Century Gothic" panose="020B0502020202020204" pitchFamily="34" charset="0"/>
              </a:rPr>
              <a:t>relaveras</a:t>
            </a:r>
            <a:r>
              <a:rPr lang="es-PE" dirty="0" smtClean="0">
                <a:latin typeface="Century Gothic" panose="020B0502020202020204" pitchFamily="34" charset="0"/>
              </a:rPr>
              <a:t>, depósitos de desmontes, etc. se </a:t>
            </a:r>
            <a:r>
              <a:rPr lang="es-PE" sz="2800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mantendrán estables</a:t>
            </a:r>
            <a:r>
              <a:rPr lang="es-PE" dirty="0" smtClean="0">
                <a:latin typeface="Century Gothic" panose="020B0502020202020204" pitchFamily="34" charset="0"/>
              </a:rPr>
              <a:t>.</a:t>
            </a:r>
            <a:endParaRPr lang="es-PE" dirty="0">
              <a:latin typeface="Century Gothic" panose="020B0502020202020204" pitchFamily="34" charset="0"/>
            </a:endParaRPr>
          </a:p>
          <a:p>
            <a:pPr algn="just"/>
            <a:endParaRPr lang="es-PE" dirty="0">
              <a:latin typeface="Century Gothic" panose="020B0502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PE" dirty="0">
                <a:latin typeface="Century Gothic" panose="020B0502020202020204" pitchFamily="34" charset="0"/>
              </a:rPr>
              <a:t>Si en una supervisión se advierte que </a:t>
            </a:r>
            <a:r>
              <a:rPr lang="es-PE" dirty="0" smtClean="0">
                <a:latin typeface="Century Gothic" panose="020B0502020202020204" pitchFamily="34" charset="0"/>
              </a:rPr>
              <a:t>estos </a:t>
            </a:r>
            <a:r>
              <a:rPr lang="es-PE" dirty="0">
                <a:latin typeface="Century Gothic" panose="020B0502020202020204" pitchFamily="34" charset="0"/>
              </a:rPr>
              <a:t>canales </a:t>
            </a:r>
            <a:r>
              <a:rPr lang="es-PE" dirty="0" smtClean="0">
                <a:latin typeface="Century Gothic" panose="020B0502020202020204" pitchFamily="34" charset="0"/>
              </a:rPr>
              <a:t>presentan </a:t>
            </a:r>
            <a:r>
              <a:rPr lang="es-PE" sz="28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fisuras u orificios o están agrietados</a:t>
            </a:r>
            <a:r>
              <a:rPr lang="es-PE" dirty="0">
                <a:latin typeface="Century Gothic" panose="020B0502020202020204" pitchFamily="34" charset="0"/>
              </a:rPr>
              <a:t>, ello se considera un incumplimiento de obligaciones ambientales aun cuando </a:t>
            </a:r>
            <a:r>
              <a:rPr lang="es-PE" sz="28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no se aprecien impactos en el ambiente</a:t>
            </a:r>
            <a:r>
              <a:rPr lang="es-PE" dirty="0" smtClean="0">
                <a:latin typeface="Century Gothic" panose="020B0502020202020204" pitchFamily="34" charset="0"/>
              </a:rPr>
              <a:t>.</a:t>
            </a:r>
            <a:endParaRPr lang="es-PE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7268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709153" y="166927"/>
            <a:ext cx="79200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82775" indent="-1882775"/>
            <a:r>
              <a:rPr lang="es-PE" sz="28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Ejemplo 2:</a:t>
            </a:r>
            <a:r>
              <a:rPr lang="es-ES" sz="28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 </a:t>
            </a:r>
            <a:r>
              <a:rPr lang="es-ES" sz="2800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Mantenimiento de cantinas de los pozos de producción</a:t>
            </a:r>
            <a:endParaRPr lang="es-PE" b="1" dirty="0" smtClean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881959" y="1301170"/>
            <a:ext cx="738008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dirty="0" smtClean="0">
                <a:latin typeface="Century Gothic" panose="020B0502020202020204" pitchFamily="34" charset="0"/>
              </a:rPr>
              <a:t>Estas cantinas son </a:t>
            </a:r>
            <a:r>
              <a:rPr lang="es-PE" dirty="0">
                <a:latin typeface="Century Gothic" panose="020B0502020202020204" pitchFamily="34" charset="0"/>
              </a:rPr>
              <a:t>sistemas (en forma de una tina que bordea el pozo) utilizados para </a:t>
            </a:r>
            <a:r>
              <a:rPr lang="es-PE" sz="28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contener los derrames </a:t>
            </a:r>
            <a:r>
              <a:rPr lang="es-PE" dirty="0">
                <a:latin typeface="Century Gothic" panose="020B0502020202020204" pitchFamily="34" charset="0"/>
              </a:rPr>
              <a:t>o </a:t>
            </a:r>
            <a:r>
              <a:rPr lang="es-PE" sz="28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reboses de </a:t>
            </a:r>
            <a:r>
              <a:rPr lang="es-PE" sz="2800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crudo</a:t>
            </a:r>
            <a:r>
              <a:rPr lang="es-PE" dirty="0" smtClean="0">
                <a:latin typeface="Century Gothic" panose="020B0502020202020204" pitchFamily="34" charset="0"/>
              </a:rPr>
              <a:t>.</a:t>
            </a:r>
            <a:endParaRPr lang="es-PE" sz="2000" dirty="0" smtClean="0">
              <a:latin typeface="Century Gothic" panose="020B0502020202020204" pitchFamily="34" charset="0"/>
            </a:endParaRPr>
          </a:p>
        </p:txBody>
      </p:sp>
      <p:pic>
        <p:nvPicPr>
          <p:cNvPr id="5" name="Imagen 4" descr="C:\Users\mmerino\AppData\Local\Microsoft\Windows\Temporary Internet Files\Content.Outlook\Y2URWAQ2\cantina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975" y="3038446"/>
            <a:ext cx="4410049" cy="27412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413826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BE263-8662-4DEB-80DA-3F3B7DB2FAA6}" type="slidenum">
              <a:rPr lang="es-ES_tradnl" smtClean="0"/>
              <a:pPr/>
              <a:t>44</a:t>
            </a:fld>
            <a:endParaRPr lang="es-ES_tradnl"/>
          </a:p>
        </p:txBody>
      </p:sp>
      <p:sp>
        <p:nvSpPr>
          <p:cNvPr id="5" name="CuadroTexto 4"/>
          <p:cNvSpPr txBox="1"/>
          <p:nvPr/>
        </p:nvSpPr>
        <p:spPr>
          <a:xfrm>
            <a:off x="701957" y="2168986"/>
            <a:ext cx="5490061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dirty="0">
                <a:latin typeface="Century Gothic" panose="020B0502020202020204" pitchFamily="34" charset="0"/>
              </a:rPr>
              <a:t>C</a:t>
            </a:r>
            <a:r>
              <a:rPr lang="es-PE" dirty="0" smtClean="0">
                <a:latin typeface="Century Gothic" panose="020B0502020202020204" pitchFamily="34" charset="0"/>
              </a:rPr>
              <a:t>uando </a:t>
            </a:r>
            <a:r>
              <a:rPr lang="es-PE" dirty="0">
                <a:latin typeface="Century Gothic" panose="020B0502020202020204" pitchFamily="34" charset="0"/>
              </a:rPr>
              <a:t>se </a:t>
            </a:r>
            <a:r>
              <a:rPr lang="es-PE" dirty="0" smtClean="0">
                <a:latin typeface="Century Gothic" panose="020B0502020202020204" pitchFamily="34" charset="0"/>
              </a:rPr>
              <a:t>advierten </a:t>
            </a:r>
            <a:r>
              <a:rPr lang="es-PE" sz="2800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fisuras</a:t>
            </a:r>
            <a:r>
              <a:rPr lang="es-PE" sz="2800" dirty="0" smtClean="0">
                <a:latin typeface="Century Gothic" panose="020B0502020202020204" pitchFamily="34" charset="0"/>
              </a:rPr>
              <a:t> </a:t>
            </a:r>
            <a:r>
              <a:rPr lang="es-PE" dirty="0" smtClean="0">
                <a:latin typeface="Century Gothic" panose="020B0502020202020204" pitchFamily="34" charset="0"/>
              </a:rPr>
              <a:t>en </a:t>
            </a:r>
            <a:r>
              <a:rPr lang="es-PE" dirty="0">
                <a:latin typeface="Century Gothic" panose="020B0502020202020204" pitchFamily="34" charset="0"/>
              </a:rPr>
              <a:t>las cantinas </a:t>
            </a:r>
            <a:r>
              <a:rPr lang="es-PE" dirty="0" smtClean="0">
                <a:latin typeface="Century Gothic" panose="020B0502020202020204" pitchFamily="34" charset="0"/>
              </a:rPr>
              <a:t>de los pozos de producción de hidrocarburos se </a:t>
            </a:r>
            <a:r>
              <a:rPr lang="es-PE" dirty="0">
                <a:latin typeface="Century Gothic" panose="020B0502020202020204" pitchFamily="34" charset="0"/>
              </a:rPr>
              <a:t>considera tal evento como </a:t>
            </a:r>
            <a:r>
              <a:rPr lang="es-PE" dirty="0" smtClean="0">
                <a:latin typeface="Century Gothic" panose="020B0502020202020204" pitchFamily="34" charset="0"/>
              </a:rPr>
              <a:t>un </a:t>
            </a:r>
            <a:r>
              <a:rPr lang="es-PE" sz="28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incumplimiento</a:t>
            </a:r>
            <a:r>
              <a:rPr lang="es-PE" dirty="0">
                <a:latin typeface="Century Gothic" panose="020B0502020202020204" pitchFamily="34" charset="0"/>
              </a:rPr>
              <a:t> de obligaciones, a pesar de que aún </a:t>
            </a:r>
            <a:r>
              <a:rPr lang="es-PE" sz="28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no se haya producido un rebose</a:t>
            </a:r>
            <a:r>
              <a:rPr lang="es-PE" dirty="0">
                <a:latin typeface="Century Gothic" panose="020B0502020202020204" pitchFamily="34" charset="0"/>
              </a:rPr>
              <a:t> que requiera ser </a:t>
            </a:r>
            <a:r>
              <a:rPr lang="es-PE" dirty="0" smtClean="0">
                <a:latin typeface="Century Gothic" panose="020B0502020202020204" pitchFamily="34" charset="0"/>
              </a:rPr>
              <a:t>contenido.</a:t>
            </a:r>
            <a:endParaRPr lang="es-PE" sz="20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77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701957" y="480490"/>
            <a:ext cx="77400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82775" indent="-1882775"/>
            <a:r>
              <a:rPr lang="es-PE" sz="28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Ejemplo 3:</a:t>
            </a:r>
            <a:r>
              <a:rPr lang="es-ES" dirty="0" smtClean="0">
                <a:latin typeface="Century Gothic" panose="020B0502020202020204" pitchFamily="34" charset="0"/>
              </a:rPr>
              <a:t> </a:t>
            </a:r>
            <a:r>
              <a:rPr lang="es-ES" sz="2800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Cimentación de las paredes de los pozos y su mantenimiento</a:t>
            </a:r>
            <a:endParaRPr lang="es-PE" b="1" dirty="0" smtClean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791957" y="1808982"/>
            <a:ext cx="747008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dirty="0" smtClean="0">
                <a:latin typeface="Century Gothic" panose="020B0502020202020204" pitchFamily="34" charset="0"/>
              </a:rPr>
              <a:t>Estas paredes de cementos estas destinadas a </a:t>
            </a:r>
            <a:r>
              <a:rPr lang="es-PE" sz="2800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evitar filtraciones</a:t>
            </a:r>
            <a:r>
              <a:rPr lang="es-PE" dirty="0" smtClean="0">
                <a:latin typeface="Century Gothic" panose="020B0502020202020204" pitchFamily="34" charset="0"/>
              </a:rPr>
              <a:t> hacia la napa freática y agua subterránea.</a:t>
            </a:r>
            <a:endParaRPr lang="es-PE" sz="2000" dirty="0" smtClean="0">
              <a:latin typeface="Century Gothic" panose="020B0502020202020204" pitchFamily="34" charset="0"/>
            </a:endParaRPr>
          </a:p>
        </p:txBody>
      </p:sp>
      <p:pic>
        <p:nvPicPr>
          <p:cNvPr id="6" name="Imagen 5" descr="C:\Users\mmerino\AppData\Local\Microsoft\Windows\Temporary Internet Files\Content.Outlook\Y2URWAQ2\Cement Sheath and Casing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976" y="3248998"/>
            <a:ext cx="4050045" cy="25493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021655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BE263-8662-4DEB-80DA-3F3B7DB2FAA6}" type="slidenum">
              <a:rPr lang="es-ES_tradnl" smtClean="0"/>
              <a:pPr/>
              <a:t>46</a:t>
            </a:fld>
            <a:endParaRPr lang="es-ES_tradnl"/>
          </a:p>
        </p:txBody>
      </p:sp>
      <p:sp>
        <p:nvSpPr>
          <p:cNvPr id="5" name="CuadroTexto 4"/>
          <p:cNvSpPr txBox="1"/>
          <p:nvPr/>
        </p:nvSpPr>
        <p:spPr>
          <a:xfrm>
            <a:off x="611956" y="2078985"/>
            <a:ext cx="5310059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dirty="0">
                <a:latin typeface="Century Gothic" panose="020B0502020202020204" pitchFamily="34" charset="0"/>
              </a:rPr>
              <a:t>C</a:t>
            </a:r>
            <a:r>
              <a:rPr lang="es-PE" dirty="0" smtClean="0">
                <a:latin typeface="Century Gothic" panose="020B0502020202020204" pitchFamily="34" charset="0"/>
              </a:rPr>
              <a:t>uando </a:t>
            </a:r>
            <a:r>
              <a:rPr lang="es-PE" dirty="0">
                <a:latin typeface="Century Gothic" panose="020B0502020202020204" pitchFamily="34" charset="0"/>
              </a:rPr>
              <a:t>se </a:t>
            </a:r>
            <a:r>
              <a:rPr lang="es-PE" dirty="0" smtClean="0">
                <a:latin typeface="Century Gothic" panose="020B0502020202020204" pitchFamily="34" charset="0"/>
              </a:rPr>
              <a:t>verifique la falta </a:t>
            </a:r>
            <a:r>
              <a:rPr lang="es-PE" dirty="0">
                <a:latin typeface="Century Gothic" panose="020B0502020202020204" pitchFamily="34" charset="0"/>
              </a:rPr>
              <a:t>de mantenimiento a la cimentación de </a:t>
            </a:r>
            <a:r>
              <a:rPr lang="es-PE" dirty="0" smtClean="0">
                <a:latin typeface="Century Gothic" panose="020B0502020202020204" pitchFamily="34" charset="0"/>
              </a:rPr>
              <a:t>pozos aunque la napa freática y aguas subterráneas </a:t>
            </a:r>
            <a:r>
              <a:rPr lang="es-PE" sz="2800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no hayan </a:t>
            </a:r>
            <a:r>
              <a:rPr lang="es-PE" sz="28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sido </a:t>
            </a:r>
            <a:r>
              <a:rPr lang="es-PE" sz="2800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impactadas</a:t>
            </a:r>
            <a:r>
              <a:rPr lang="es-PE" dirty="0" smtClean="0">
                <a:latin typeface="Century Gothic" panose="020B0502020202020204" pitchFamily="34" charset="0"/>
              </a:rPr>
              <a:t>, la </a:t>
            </a:r>
            <a:r>
              <a:rPr lang="es-PE" dirty="0">
                <a:latin typeface="Century Gothic" panose="020B0502020202020204" pitchFamily="34" charset="0"/>
              </a:rPr>
              <a:t>ilicitud de la conducta </a:t>
            </a:r>
            <a:r>
              <a:rPr lang="es-PE" dirty="0" smtClean="0">
                <a:latin typeface="Century Gothic" panose="020B0502020202020204" pitchFamily="34" charset="0"/>
              </a:rPr>
              <a:t>se mantiene pues </a:t>
            </a:r>
            <a:r>
              <a:rPr lang="es-PE" sz="2800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la </a:t>
            </a:r>
            <a:r>
              <a:rPr lang="es-PE" sz="28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obligación ambiental tiene una naturaleza </a:t>
            </a:r>
            <a:r>
              <a:rPr lang="es-PE" sz="2800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preventiva</a:t>
            </a:r>
            <a:r>
              <a:rPr lang="es-PE" dirty="0" smtClean="0">
                <a:latin typeface="Century Gothic" panose="020B0502020202020204" pitchFamily="34" charset="0"/>
              </a:rPr>
              <a:t>.</a:t>
            </a:r>
            <a:endParaRPr lang="es-PE" sz="20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17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3"/>
          <p:cNvSpPr txBox="1">
            <a:spLocks noChangeArrowheads="1"/>
          </p:cNvSpPr>
          <p:nvPr/>
        </p:nvSpPr>
        <p:spPr bwMode="auto">
          <a:xfrm>
            <a:off x="341953" y="1718981"/>
            <a:ext cx="6120068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457200" indent="-457200" algn="just" eaLnBrk="1" hangingPunct="1">
              <a:spcBef>
                <a:spcPct val="0"/>
              </a:spcBef>
            </a:pPr>
            <a:r>
              <a:rPr lang="es-PE" sz="2800" dirty="0" smtClean="0">
                <a:latin typeface="Century Gothic" panose="020B0502020202020204" pitchFamily="34" charset="0"/>
              </a:rPr>
              <a:t>Las obligaciones ambientales </a:t>
            </a:r>
            <a:r>
              <a:rPr lang="es-PE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se fiscalizan de manera programada</a:t>
            </a:r>
            <a:r>
              <a:rPr lang="es-PE" sz="2800" dirty="0" smtClean="0">
                <a:latin typeface="Century Gothic" panose="020B0502020202020204" pitchFamily="34" charset="0"/>
              </a:rPr>
              <a:t>, no cuando es evidente algún incumplimiento o emergencia ambiental.</a:t>
            </a:r>
          </a:p>
          <a:p>
            <a:pPr marL="457200" indent="-457200" algn="just" eaLnBrk="1" hangingPunct="1">
              <a:spcBef>
                <a:spcPct val="0"/>
              </a:spcBef>
            </a:pPr>
            <a:endParaRPr lang="es-PE" sz="2800" dirty="0">
              <a:latin typeface="Century Gothic" panose="020B0502020202020204" pitchFamily="34" charset="0"/>
            </a:endParaRPr>
          </a:p>
          <a:p>
            <a:pPr marL="457200" indent="-457200" algn="just" eaLnBrk="1" hangingPunct="1">
              <a:spcBef>
                <a:spcPct val="0"/>
              </a:spcBef>
            </a:pPr>
            <a:r>
              <a:rPr lang="es-PE" sz="2800" dirty="0" smtClean="0">
                <a:latin typeface="Century Gothic" panose="020B0502020202020204" pitchFamily="34" charset="0"/>
              </a:rPr>
              <a:t>La finalidad es </a:t>
            </a:r>
            <a:r>
              <a:rPr lang="es-PE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verificar el desempeño</a:t>
            </a:r>
            <a:r>
              <a:rPr lang="es-PE" sz="2800" dirty="0" smtClean="0">
                <a:latin typeface="Century Gothic" panose="020B0502020202020204" pitchFamily="34" charset="0"/>
              </a:rPr>
              <a:t> de la unidad productiva y el </a:t>
            </a:r>
            <a:r>
              <a:rPr lang="es-PE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cumplimiento</a:t>
            </a:r>
            <a:r>
              <a:rPr lang="es-PE" sz="2800" dirty="0" smtClean="0">
                <a:latin typeface="Century Gothic" panose="020B0502020202020204" pitchFamily="34" charset="0"/>
              </a:rPr>
              <a:t> de las obligaciones.</a:t>
            </a:r>
            <a:endParaRPr lang="es-PE" sz="2800" dirty="0">
              <a:latin typeface="Century Gothic" panose="020B050202020202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BE263-8662-4DEB-80DA-3F3B7DB2FAA6}" type="slidenum">
              <a:rPr lang="es-ES_tradnl" smtClean="0"/>
              <a:pPr/>
              <a:t>47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3086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68231A-44AA-41DE-A835-2108A4D91D51}" type="slidenum">
              <a:rPr lang="es-ES_tradnl" smtClean="0"/>
              <a:pPr>
                <a:defRPr/>
              </a:pPr>
              <a:t>48</a:t>
            </a:fld>
            <a:endParaRPr lang="es-ES_tradnl"/>
          </a:p>
        </p:txBody>
      </p:sp>
      <p:sp>
        <p:nvSpPr>
          <p:cNvPr id="7" name="1 CuadroTexto"/>
          <p:cNvSpPr txBox="1">
            <a:spLocks noChangeArrowheads="1"/>
          </p:cNvSpPr>
          <p:nvPr/>
        </p:nvSpPr>
        <p:spPr bwMode="auto">
          <a:xfrm>
            <a:off x="2861981" y="278965"/>
            <a:ext cx="6120068" cy="298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PE" sz="4700" b="1" i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Denuncias maliciosas iniciarían procedimientos sancionadores</a:t>
            </a:r>
            <a:endParaRPr lang="es-PE" sz="4700" b="1" i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38960" y="1353439"/>
            <a:ext cx="259718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s-PE" sz="5400" b="1" dirty="0">
                <a:latin typeface="Century Gothic" panose="020B0502020202020204" pitchFamily="34" charset="0"/>
              </a:rPr>
              <a:t>Mito 6</a:t>
            </a:r>
            <a:r>
              <a:rPr lang="es-PE" sz="5400" b="1" dirty="0" smtClean="0">
                <a:latin typeface="Century Gothic" panose="020B0502020202020204" pitchFamily="34" charset="0"/>
              </a:rPr>
              <a:t>: </a:t>
            </a:r>
            <a:endParaRPr lang="es-PE" sz="5400" b="1" dirty="0">
              <a:latin typeface="Century Gothic" panose="020B0502020202020204" pitchFamily="34" charset="0"/>
            </a:endParaRPr>
          </a:p>
        </p:txBody>
      </p:sp>
      <p:grpSp>
        <p:nvGrpSpPr>
          <p:cNvPr id="12" name="Grupo 11"/>
          <p:cNvGrpSpPr/>
          <p:nvPr/>
        </p:nvGrpSpPr>
        <p:grpSpPr>
          <a:xfrm>
            <a:off x="1421965" y="3155873"/>
            <a:ext cx="6281354" cy="2343150"/>
            <a:chOff x="1478676" y="3146538"/>
            <a:chExt cx="6281354" cy="2343150"/>
          </a:xfrm>
        </p:grpSpPr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78676" y="3146538"/>
              <a:ext cx="1952625" cy="2343150"/>
            </a:xfrm>
            <a:prstGeom prst="rect">
              <a:avLst/>
            </a:prstGeom>
          </p:spPr>
        </p:pic>
        <p:sp>
          <p:nvSpPr>
            <p:cNvPr id="14" name="1 CuadroTexto"/>
            <p:cNvSpPr txBox="1">
              <a:spLocks noChangeArrowheads="1"/>
            </p:cNvSpPr>
            <p:nvPr/>
          </p:nvSpPr>
          <p:spPr bwMode="auto">
            <a:xfrm>
              <a:off x="3851992" y="3533283"/>
              <a:ext cx="3908038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PE" sz="9600" b="1" dirty="0" smtClean="0">
                  <a:solidFill>
                    <a:srgbClr val="C00000"/>
                  </a:solidFill>
                  <a:latin typeface="Century Gothic" panose="020B0502020202020204" pitchFamily="34" charset="0"/>
                </a:rPr>
                <a:t>FALSO</a:t>
              </a:r>
              <a:endParaRPr lang="es-PE" sz="9600" b="1" dirty="0">
                <a:solidFill>
                  <a:srgbClr val="C00000"/>
                </a:solidFill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6609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uadroTexto 25"/>
          <p:cNvSpPr txBox="1">
            <a:spLocks noChangeArrowheads="1"/>
          </p:cNvSpPr>
          <p:nvPr/>
        </p:nvSpPr>
        <p:spPr bwMode="auto">
          <a:xfrm>
            <a:off x="1511966" y="2708992"/>
            <a:ext cx="5310059" cy="2104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2000" tIns="36000" rIns="72000" bIns="36000" anchor="ctr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None/>
            </a:pPr>
            <a:r>
              <a:rPr lang="es-PE" sz="4400" b="1" dirty="0">
                <a:latin typeface="Century Gothic" panose="020B0502020202020204" pitchFamily="34" charset="0"/>
              </a:rPr>
              <a:t>Las denuncias </a:t>
            </a:r>
            <a:r>
              <a:rPr lang="es-PE" sz="4400" b="1" dirty="0" smtClean="0">
                <a:latin typeface="Century Gothic" panose="020B0502020202020204" pitchFamily="34" charset="0"/>
              </a:rPr>
              <a:t>son analizadas minuciosamente</a:t>
            </a:r>
            <a:endParaRPr lang="es-PE" sz="4400" b="1" dirty="0">
              <a:latin typeface="Century Gothic" panose="020B0502020202020204" pitchFamily="34" charset="0"/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BE263-8662-4DEB-80DA-3F3B7DB2FAA6}" type="slidenum">
              <a:rPr lang="es-ES_tradnl" smtClean="0"/>
              <a:pPr/>
              <a:t>49</a:t>
            </a:fld>
            <a:endParaRPr lang="es-ES_tradnl"/>
          </a:p>
        </p:txBody>
      </p:sp>
      <p:grpSp>
        <p:nvGrpSpPr>
          <p:cNvPr id="7" name="Grupo 6"/>
          <p:cNvGrpSpPr/>
          <p:nvPr/>
        </p:nvGrpSpPr>
        <p:grpSpPr>
          <a:xfrm>
            <a:off x="699682" y="3214106"/>
            <a:ext cx="612000" cy="852900"/>
            <a:chOff x="841640" y="2991188"/>
            <a:chExt cx="612000" cy="852900"/>
          </a:xfrm>
        </p:grpSpPr>
        <p:sp>
          <p:nvSpPr>
            <p:cNvPr id="8" name="Elipse 7"/>
            <p:cNvSpPr/>
            <p:nvPr/>
          </p:nvSpPr>
          <p:spPr>
            <a:xfrm>
              <a:off x="841640" y="3232088"/>
              <a:ext cx="612000" cy="612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eaLnBrk="1" hangingPunct="1">
                <a:defRPr/>
              </a:pPr>
              <a:endParaRPr lang="es-PE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9" name="Flecha doblada hacia arriba 8"/>
            <p:cNvSpPr/>
            <p:nvPr/>
          </p:nvSpPr>
          <p:spPr>
            <a:xfrm rot="2549096">
              <a:off x="1103782" y="2991188"/>
              <a:ext cx="288000" cy="648000"/>
            </a:xfrm>
            <a:prstGeom prst="bentUpArrow">
              <a:avLst>
                <a:gd name="adj1" fmla="val 44671"/>
                <a:gd name="adj2" fmla="val 12065"/>
                <a:gd name="adj3" fmla="val 0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320642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1 CuadroTexto"/>
          <p:cNvSpPr txBox="1">
            <a:spLocks noChangeArrowheads="1"/>
          </p:cNvSpPr>
          <p:nvPr/>
        </p:nvSpPr>
        <p:spPr bwMode="auto">
          <a:xfrm>
            <a:off x="3292042" y="1088974"/>
            <a:ext cx="533000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PE" sz="4800" b="1" i="1" dirty="0" smtClean="0">
                <a:latin typeface="Century Gothic" panose="020B0502020202020204" pitchFamily="34" charset="0"/>
              </a:rPr>
              <a:t>Las </a:t>
            </a:r>
            <a:r>
              <a:rPr lang="es-PE" sz="4800" b="1" i="1" dirty="0">
                <a:latin typeface="Century Gothic" panose="020B0502020202020204" pitchFamily="34" charset="0"/>
              </a:rPr>
              <a:t>multas </a:t>
            </a:r>
            <a:r>
              <a:rPr lang="es-PE" sz="4800" b="1" i="1" dirty="0" smtClean="0">
                <a:latin typeface="Century Gothic" panose="020B0502020202020204" pitchFamily="34" charset="0"/>
              </a:rPr>
              <a:t>serían confiscatorias </a:t>
            </a:r>
            <a:endParaRPr lang="es-PE" sz="4800" b="1" i="1" dirty="0">
              <a:latin typeface="Century Gothic" panose="020B0502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548683" y="1412139"/>
            <a:ext cx="259718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s-PE" sz="5400" b="1" dirty="0">
                <a:latin typeface="Century Gothic" panose="020B0502020202020204" pitchFamily="34" charset="0"/>
              </a:rPr>
              <a:t>Mito 1: </a:t>
            </a: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68231A-44AA-41DE-A835-2108A4D91D51}" type="slidenum">
              <a:rPr lang="es-ES_tradnl" smtClean="0"/>
              <a:pPr>
                <a:defRPr/>
              </a:pPr>
              <a:t>5</a:t>
            </a:fld>
            <a:endParaRPr lang="es-ES_tradnl"/>
          </a:p>
        </p:txBody>
      </p:sp>
      <p:grpSp>
        <p:nvGrpSpPr>
          <p:cNvPr id="4" name="Grupo 3"/>
          <p:cNvGrpSpPr/>
          <p:nvPr/>
        </p:nvGrpSpPr>
        <p:grpSpPr>
          <a:xfrm>
            <a:off x="1421965" y="3068996"/>
            <a:ext cx="6281354" cy="2343150"/>
            <a:chOff x="1478676" y="3146538"/>
            <a:chExt cx="6281354" cy="2343150"/>
          </a:xfrm>
        </p:grpSpPr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78676" y="3146538"/>
              <a:ext cx="1952625" cy="2343150"/>
            </a:xfrm>
            <a:prstGeom prst="rect">
              <a:avLst/>
            </a:prstGeom>
          </p:spPr>
        </p:pic>
        <p:sp>
          <p:nvSpPr>
            <p:cNvPr id="8" name="1 CuadroTexto"/>
            <p:cNvSpPr txBox="1">
              <a:spLocks noChangeArrowheads="1"/>
            </p:cNvSpPr>
            <p:nvPr/>
          </p:nvSpPr>
          <p:spPr bwMode="auto">
            <a:xfrm>
              <a:off x="3851992" y="3533283"/>
              <a:ext cx="3908038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PE" sz="9600" b="1" dirty="0" smtClean="0">
                  <a:solidFill>
                    <a:srgbClr val="C00000"/>
                  </a:solidFill>
                  <a:latin typeface="Century Gothic" panose="020B0502020202020204" pitchFamily="34" charset="0"/>
                </a:rPr>
                <a:t>FALSO</a:t>
              </a:r>
              <a:endParaRPr lang="es-PE" sz="9600" b="1" dirty="0">
                <a:solidFill>
                  <a:srgbClr val="C00000"/>
                </a:solidFill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564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41953" y="1988984"/>
            <a:ext cx="612006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PE" dirty="0" smtClean="0">
                <a:latin typeface="Century Gothic" panose="020B0502020202020204" pitchFamily="34" charset="0"/>
              </a:rPr>
              <a:t>Las denuncias ambientales </a:t>
            </a:r>
            <a:r>
              <a:rPr lang="es-PE" sz="2800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no generan </a:t>
            </a:r>
            <a:r>
              <a:rPr lang="es-PE" i="1" dirty="0" smtClean="0">
                <a:latin typeface="Century Gothic" panose="020B0502020202020204" pitchFamily="34" charset="0"/>
              </a:rPr>
              <a:t>per se</a:t>
            </a:r>
            <a:r>
              <a:rPr lang="es-PE" dirty="0" smtClean="0">
                <a:latin typeface="Century Gothic" panose="020B0502020202020204" pitchFamily="34" charset="0"/>
              </a:rPr>
              <a:t> </a:t>
            </a:r>
            <a:r>
              <a:rPr lang="es-PE" sz="2800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procedimientos sancionadores</a:t>
            </a:r>
            <a:r>
              <a:rPr lang="es-PE" dirty="0" smtClean="0">
                <a:latin typeface="Century Gothic" panose="020B0502020202020204" pitchFamily="34" charset="0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PE" dirty="0">
              <a:latin typeface="Century Gothic" panose="020B0502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PE" dirty="0" smtClean="0">
                <a:latin typeface="Century Gothic" panose="020B0502020202020204" pitchFamily="34" charset="0"/>
              </a:rPr>
              <a:t>Los procedimientos sancionadores </a:t>
            </a:r>
            <a:r>
              <a:rPr lang="es-PE" sz="2800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solo se inician</a:t>
            </a:r>
            <a:r>
              <a:rPr lang="es-PE" dirty="0" smtClean="0">
                <a:latin typeface="Century Gothic" panose="020B0502020202020204" pitchFamily="34" charset="0"/>
              </a:rPr>
              <a:t> en mérito a un </a:t>
            </a:r>
            <a:r>
              <a:rPr lang="es-PE" sz="2800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Informe Técnico Acusatorio</a:t>
            </a:r>
            <a:r>
              <a:rPr lang="es-PE" dirty="0" smtClean="0">
                <a:latin typeface="Century Gothic" panose="020B0502020202020204" pitchFamily="34" charset="0"/>
              </a:rPr>
              <a:t> sobre la base de supervisiones o evaluaciones realizadas por el propio OEFA.</a:t>
            </a:r>
            <a:endParaRPr lang="es-ES" dirty="0">
              <a:latin typeface="Century Gothic" panose="020B050202020202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BE263-8662-4DEB-80DA-3F3B7DB2FAA6}" type="slidenum">
              <a:rPr lang="es-ES_tradnl" smtClean="0"/>
              <a:pPr/>
              <a:t>50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3102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14 Rectángulo redondeado"/>
          <p:cNvSpPr/>
          <p:nvPr/>
        </p:nvSpPr>
        <p:spPr>
          <a:xfrm>
            <a:off x="3059832" y="81030"/>
            <a:ext cx="2952328" cy="5832000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49C37A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5" name="15 Rectángulo redondeado"/>
          <p:cNvSpPr/>
          <p:nvPr/>
        </p:nvSpPr>
        <p:spPr>
          <a:xfrm>
            <a:off x="6084168" y="81030"/>
            <a:ext cx="2952328" cy="5832000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49C37A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6" name="7 Rectángulo redondeado"/>
          <p:cNvSpPr/>
          <p:nvPr/>
        </p:nvSpPr>
        <p:spPr>
          <a:xfrm>
            <a:off x="107504" y="81030"/>
            <a:ext cx="2880320" cy="5832000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49C37A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graphicFrame>
        <p:nvGraphicFramePr>
          <p:cNvPr id="27" name="3 Diagrama"/>
          <p:cNvGraphicFramePr/>
          <p:nvPr>
            <p:extLst>
              <p:ext uri="{D42A27DB-BD31-4B8C-83A1-F6EECF244321}">
                <p14:modId xmlns:p14="http://schemas.microsoft.com/office/powerpoint/2010/main" val="1780559941"/>
              </p:ext>
            </p:extLst>
          </p:nvPr>
        </p:nvGraphicFramePr>
        <p:xfrm>
          <a:off x="-36512" y="1358977"/>
          <a:ext cx="3384376" cy="4424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28" name="8 Diagrama"/>
          <p:cNvGraphicFramePr/>
          <p:nvPr>
            <p:extLst>
              <p:ext uri="{D42A27DB-BD31-4B8C-83A1-F6EECF244321}">
                <p14:modId xmlns:p14="http://schemas.microsoft.com/office/powerpoint/2010/main" val="3605823582"/>
              </p:ext>
            </p:extLst>
          </p:nvPr>
        </p:nvGraphicFramePr>
        <p:xfrm>
          <a:off x="2987824" y="728970"/>
          <a:ext cx="3096344" cy="4264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29" name="12 CuadroTexto"/>
          <p:cNvSpPr txBox="1"/>
          <p:nvPr/>
        </p:nvSpPr>
        <p:spPr>
          <a:xfrm>
            <a:off x="6732240" y="2745326"/>
            <a:ext cx="172819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s-PE" sz="1300" b="1" dirty="0">
                <a:solidFill>
                  <a:prstClr val="white"/>
                </a:solidFill>
                <a:latin typeface="Century Gothic" pitchFamily="34" charset="0"/>
              </a:rPr>
              <a:t>Procedimiento Administrativo Sancionador</a:t>
            </a:r>
          </a:p>
        </p:txBody>
      </p:sp>
      <p:grpSp>
        <p:nvGrpSpPr>
          <p:cNvPr id="30" name="23 Grupo"/>
          <p:cNvGrpSpPr/>
          <p:nvPr/>
        </p:nvGrpSpPr>
        <p:grpSpPr>
          <a:xfrm>
            <a:off x="6368633" y="1892439"/>
            <a:ext cx="2433414" cy="2166568"/>
            <a:chOff x="4211960" y="2175188"/>
            <a:chExt cx="2808312" cy="2520280"/>
          </a:xfrm>
        </p:grpSpPr>
        <p:sp>
          <p:nvSpPr>
            <p:cNvPr id="31" name="24 Hexágono"/>
            <p:cNvSpPr/>
            <p:nvPr/>
          </p:nvSpPr>
          <p:spPr>
            <a:xfrm>
              <a:off x="4485134" y="2528900"/>
              <a:ext cx="2160240" cy="1800200"/>
            </a:xfrm>
            <a:prstGeom prst="hexagon">
              <a:avLst/>
            </a:prstGeom>
            <a:gradFill rotWithShape="1">
              <a:gsLst>
                <a:gs pos="0">
                  <a:srgbClr val="49C37A">
                    <a:tint val="100000"/>
                    <a:shade val="100000"/>
                    <a:satMod val="130000"/>
                  </a:srgbClr>
                </a:gs>
                <a:gs pos="100000">
                  <a:srgbClr val="49C37A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9C37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32" name="25 Rombo"/>
            <p:cNvSpPr/>
            <p:nvPr/>
          </p:nvSpPr>
          <p:spPr>
            <a:xfrm>
              <a:off x="4233106" y="2175188"/>
              <a:ext cx="2664296" cy="2520280"/>
            </a:xfrm>
            <a:prstGeom prst="diamond">
              <a:avLst/>
            </a:prstGeom>
            <a:solidFill>
              <a:srgbClr val="49C37A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33" name="26 Flecha curvada hacia la derecha"/>
            <p:cNvSpPr/>
            <p:nvPr/>
          </p:nvSpPr>
          <p:spPr>
            <a:xfrm>
              <a:off x="4211960" y="2924944"/>
              <a:ext cx="374898" cy="510385"/>
            </a:xfrm>
            <a:prstGeom prst="curvedRightArrow">
              <a:avLst>
                <a:gd name="adj1" fmla="val 43588"/>
                <a:gd name="adj2" fmla="val 68070"/>
                <a:gd name="adj3" fmla="val 25000"/>
              </a:avLst>
            </a:prstGeom>
            <a:gradFill rotWithShape="1">
              <a:gsLst>
                <a:gs pos="0">
                  <a:srgbClr val="49C37A">
                    <a:tint val="100000"/>
                    <a:shade val="100000"/>
                    <a:satMod val="130000"/>
                  </a:srgbClr>
                </a:gs>
                <a:gs pos="100000">
                  <a:srgbClr val="49C37A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9C37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34" name="27 Flecha curvada hacia la izquierda"/>
            <p:cNvSpPr/>
            <p:nvPr/>
          </p:nvSpPr>
          <p:spPr>
            <a:xfrm>
              <a:off x="6561363" y="2924944"/>
              <a:ext cx="458909" cy="504056"/>
            </a:xfrm>
            <a:prstGeom prst="curvedLeftArrow">
              <a:avLst>
                <a:gd name="adj1" fmla="val 35124"/>
                <a:gd name="adj2" fmla="val 50000"/>
                <a:gd name="adj3" fmla="val 25000"/>
              </a:avLst>
            </a:prstGeom>
            <a:gradFill rotWithShape="1">
              <a:gsLst>
                <a:gs pos="0">
                  <a:srgbClr val="49C37A">
                    <a:tint val="100000"/>
                    <a:shade val="100000"/>
                    <a:satMod val="130000"/>
                  </a:srgbClr>
                </a:gs>
                <a:gs pos="100000">
                  <a:srgbClr val="49C37A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9C37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sp>
        <p:nvSpPr>
          <p:cNvPr id="35" name="28 Rectángulo"/>
          <p:cNvSpPr/>
          <p:nvPr/>
        </p:nvSpPr>
        <p:spPr>
          <a:xfrm>
            <a:off x="6810876" y="2726742"/>
            <a:ext cx="150554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s-PE" sz="1400" b="1" dirty="0">
                <a:solidFill>
                  <a:prstClr val="white"/>
                </a:solidFill>
                <a:latin typeface="Century Gothic" pitchFamily="34" charset="0"/>
              </a:rPr>
              <a:t>Procedimiento </a:t>
            </a:r>
          </a:p>
          <a:p>
            <a:pPr eaLnBrk="1" hangingPunct="1"/>
            <a:r>
              <a:rPr lang="es-PE" sz="1400" b="1" dirty="0">
                <a:solidFill>
                  <a:prstClr val="white"/>
                </a:solidFill>
                <a:latin typeface="Century Gothic" pitchFamily="34" charset="0"/>
              </a:rPr>
              <a:t>Administrativo</a:t>
            </a:r>
          </a:p>
          <a:p>
            <a:pPr eaLnBrk="1" hangingPunct="1"/>
            <a:r>
              <a:rPr lang="es-PE" sz="1400" b="1" dirty="0">
                <a:solidFill>
                  <a:prstClr val="white"/>
                </a:solidFill>
                <a:latin typeface="Century Gothic" pitchFamily="34" charset="0"/>
              </a:rPr>
              <a:t> sancionador</a:t>
            </a:r>
          </a:p>
        </p:txBody>
      </p:sp>
      <p:graphicFrame>
        <p:nvGraphicFramePr>
          <p:cNvPr id="36" name="16 Diagrama"/>
          <p:cNvGraphicFramePr/>
          <p:nvPr>
            <p:extLst>
              <p:ext uri="{D42A27DB-BD31-4B8C-83A1-F6EECF244321}">
                <p14:modId xmlns:p14="http://schemas.microsoft.com/office/powerpoint/2010/main" val="1544853282"/>
              </p:ext>
            </p:extLst>
          </p:nvPr>
        </p:nvGraphicFramePr>
        <p:xfrm>
          <a:off x="323528" y="188964"/>
          <a:ext cx="8496944" cy="9497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37" name="29 Placa"/>
          <p:cNvSpPr/>
          <p:nvPr/>
        </p:nvSpPr>
        <p:spPr>
          <a:xfrm>
            <a:off x="323528" y="4760914"/>
            <a:ext cx="2448272" cy="1008112"/>
          </a:xfrm>
          <a:prstGeom prst="plaque">
            <a:avLst/>
          </a:prstGeom>
          <a:solidFill>
            <a:sysClr val="window" lastClr="FFFFFF"/>
          </a:solidFill>
          <a:ln w="25400" cap="flat" cmpd="sng" algn="ctr">
            <a:solidFill>
              <a:srgbClr val="49C37A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</a:rPr>
              <a:t>Servicio de Información Nacional de Denuncias Ambientales</a:t>
            </a:r>
            <a:endParaRPr kumimoji="0" lang="es-PE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8" name="30 Placa"/>
          <p:cNvSpPr/>
          <p:nvPr/>
        </p:nvSpPr>
        <p:spPr>
          <a:xfrm>
            <a:off x="3311860" y="4760914"/>
            <a:ext cx="2448272" cy="1008112"/>
          </a:xfrm>
          <a:prstGeom prst="plaque">
            <a:avLst/>
          </a:prstGeom>
          <a:solidFill>
            <a:sysClr val="window" lastClr="FFFFFF"/>
          </a:solidFill>
          <a:ln w="25400" cap="flat" cmpd="sng" algn="ctr">
            <a:solidFill>
              <a:srgbClr val="49C37A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</a:rPr>
              <a:t>Dirección de Supervisión </a:t>
            </a:r>
          </a:p>
        </p:txBody>
      </p:sp>
      <p:sp>
        <p:nvSpPr>
          <p:cNvPr id="39" name="31 Placa"/>
          <p:cNvSpPr/>
          <p:nvPr/>
        </p:nvSpPr>
        <p:spPr>
          <a:xfrm>
            <a:off x="6339510" y="4760914"/>
            <a:ext cx="2448272" cy="1008112"/>
          </a:xfrm>
          <a:prstGeom prst="plaque">
            <a:avLst/>
          </a:prstGeom>
          <a:solidFill>
            <a:sysClr val="window" lastClr="FFFFFF"/>
          </a:solidFill>
          <a:ln w="25400" cap="flat" cmpd="sng" algn="ctr">
            <a:solidFill>
              <a:srgbClr val="49C37A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</a:rPr>
              <a:t>Dirección de Fiscalización, Sanción y Aplicación de Incentivos</a:t>
            </a: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68231A-44AA-41DE-A835-2108A4D91D51}" type="slidenum">
              <a:rPr lang="es-ES_tradnl" smtClean="0"/>
              <a:pPr>
                <a:defRPr/>
              </a:pPr>
              <a:t>51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4241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771980" y="706080"/>
            <a:ext cx="5850065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PE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Denuncias recibidas competencia del OEFA y de otras EFA</a:t>
            </a:r>
            <a:endParaRPr lang="es-ES" b="1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3655996607"/>
              </p:ext>
            </p:extLst>
          </p:nvPr>
        </p:nvGraphicFramePr>
        <p:xfrm>
          <a:off x="431954" y="1988984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BE263-8662-4DEB-80DA-3F3B7DB2FAA6}" type="slidenum">
              <a:rPr lang="es-ES_tradnl" smtClean="0"/>
              <a:pPr/>
              <a:t>52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854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68231A-44AA-41DE-A835-2108A4D91D51}" type="slidenum">
              <a:rPr lang="es-ES_tradnl" smtClean="0"/>
              <a:pPr>
                <a:defRPr/>
              </a:pPr>
              <a:t>53</a:t>
            </a:fld>
            <a:endParaRPr lang="es-ES_tradnl"/>
          </a:p>
        </p:txBody>
      </p:sp>
      <p:sp>
        <p:nvSpPr>
          <p:cNvPr id="7" name="1 CuadroTexto"/>
          <p:cNvSpPr txBox="1">
            <a:spLocks noChangeArrowheads="1"/>
          </p:cNvSpPr>
          <p:nvPr/>
        </p:nvSpPr>
        <p:spPr bwMode="auto">
          <a:xfrm>
            <a:off x="2983918" y="728970"/>
            <a:ext cx="590813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PE" sz="4800" b="1" i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Los supervisores del OEFA actuarían discrecionalmente</a:t>
            </a:r>
            <a:endParaRPr lang="es-PE" sz="4800" b="1" i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386732" y="1421467"/>
            <a:ext cx="259718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s-PE" sz="5400" b="1" dirty="0">
                <a:latin typeface="Century Gothic" panose="020B0502020202020204" pitchFamily="34" charset="0"/>
              </a:rPr>
              <a:t>Mito </a:t>
            </a:r>
            <a:r>
              <a:rPr lang="es-PE" sz="5400" b="1" dirty="0" smtClean="0">
                <a:latin typeface="Century Gothic" panose="020B0502020202020204" pitchFamily="34" charset="0"/>
              </a:rPr>
              <a:t>7: </a:t>
            </a:r>
            <a:endParaRPr lang="es-PE" sz="5400" b="1" dirty="0">
              <a:latin typeface="Century Gothic" panose="020B0502020202020204" pitchFamily="34" charset="0"/>
            </a:endParaRPr>
          </a:p>
        </p:txBody>
      </p:sp>
      <p:grpSp>
        <p:nvGrpSpPr>
          <p:cNvPr id="12" name="Grupo 11"/>
          <p:cNvGrpSpPr/>
          <p:nvPr/>
        </p:nvGrpSpPr>
        <p:grpSpPr>
          <a:xfrm>
            <a:off x="1421965" y="3124171"/>
            <a:ext cx="6281354" cy="2343150"/>
            <a:chOff x="1478676" y="3146538"/>
            <a:chExt cx="6281354" cy="2343150"/>
          </a:xfrm>
        </p:grpSpPr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78676" y="3146538"/>
              <a:ext cx="1952625" cy="2343150"/>
            </a:xfrm>
            <a:prstGeom prst="rect">
              <a:avLst/>
            </a:prstGeom>
          </p:spPr>
        </p:pic>
        <p:sp>
          <p:nvSpPr>
            <p:cNvPr id="14" name="1 CuadroTexto"/>
            <p:cNvSpPr txBox="1">
              <a:spLocks noChangeArrowheads="1"/>
            </p:cNvSpPr>
            <p:nvPr/>
          </p:nvSpPr>
          <p:spPr bwMode="auto">
            <a:xfrm>
              <a:off x="3851992" y="3533283"/>
              <a:ext cx="3908038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PE" sz="9600" b="1" dirty="0" smtClean="0">
                  <a:solidFill>
                    <a:srgbClr val="C00000"/>
                  </a:solidFill>
                  <a:latin typeface="Century Gothic" panose="020B0502020202020204" pitchFamily="34" charset="0"/>
                </a:rPr>
                <a:t>FALSO</a:t>
              </a:r>
              <a:endParaRPr lang="es-PE" sz="9600" b="1" dirty="0">
                <a:solidFill>
                  <a:srgbClr val="C00000"/>
                </a:solidFill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578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uadroTexto 27"/>
          <p:cNvSpPr txBox="1">
            <a:spLocks noChangeArrowheads="1"/>
          </p:cNvSpPr>
          <p:nvPr/>
        </p:nvSpPr>
        <p:spPr bwMode="auto">
          <a:xfrm>
            <a:off x="1665125" y="2708992"/>
            <a:ext cx="4909742" cy="2104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2000" tIns="36000" rIns="72000" bIns="36000" anchor="ctr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None/>
            </a:pPr>
            <a:r>
              <a:rPr lang="es-PE" sz="4400" b="1" dirty="0" smtClean="0">
                <a:latin typeface="Century Gothic" panose="020B0502020202020204" pitchFamily="34" charset="0"/>
              </a:rPr>
              <a:t>Las supervisiones son técnicas </a:t>
            </a:r>
            <a:r>
              <a:rPr lang="es-PE" sz="4400" b="1" dirty="0">
                <a:latin typeface="Century Gothic" panose="020B0502020202020204" pitchFamily="34" charset="0"/>
              </a:rPr>
              <a:t>y transparentes </a:t>
            </a: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BE263-8662-4DEB-80DA-3F3B7DB2FAA6}" type="slidenum">
              <a:rPr lang="es-ES_tradnl" smtClean="0"/>
              <a:pPr/>
              <a:t>54</a:t>
            </a:fld>
            <a:endParaRPr lang="es-ES_tradnl"/>
          </a:p>
        </p:txBody>
      </p:sp>
      <p:grpSp>
        <p:nvGrpSpPr>
          <p:cNvPr id="7" name="Grupo 6"/>
          <p:cNvGrpSpPr/>
          <p:nvPr/>
        </p:nvGrpSpPr>
        <p:grpSpPr>
          <a:xfrm>
            <a:off x="809965" y="3334556"/>
            <a:ext cx="612000" cy="852900"/>
            <a:chOff x="841640" y="2991188"/>
            <a:chExt cx="612000" cy="852900"/>
          </a:xfrm>
        </p:grpSpPr>
        <p:sp>
          <p:nvSpPr>
            <p:cNvPr id="8" name="Elipse 7"/>
            <p:cNvSpPr/>
            <p:nvPr/>
          </p:nvSpPr>
          <p:spPr>
            <a:xfrm>
              <a:off x="841640" y="3232088"/>
              <a:ext cx="612000" cy="612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eaLnBrk="1" hangingPunct="1">
                <a:defRPr/>
              </a:pPr>
              <a:endParaRPr lang="es-PE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9" name="Flecha doblada hacia arriba 8"/>
            <p:cNvSpPr/>
            <p:nvPr/>
          </p:nvSpPr>
          <p:spPr>
            <a:xfrm rot="2549096">
              <a:off x="1103782" y="2991188"/>
              <a:ext cx="288000" cy="648000"/>
            </a:xfrm>
            <a:prstGeom prst="bentUpArrow">
              <a:avLst>
                <a:gd name="adj1" fmla="val 44671"/>
                <a:gd name="adj2" fmla="val 12065"/>
                <a:gd name="adj3" fmla="val 0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373832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2003" y="278965"/>
            <a:ext cx="3913971" cy="5547841"/>
          </a:xfrm>
          <a:prstGeom prst="rect">
            <a:avLst/>
          </a:prstGeom>
        </p:spPr>
      </p:pic>
      <p:sp>
        <p:nvSpPr>
          <p:cNvPr id="6" name="CuadroTexto 2"/>
          <p:cNvSpPr txBox="1">
            <a:spLocks noChangeArrowheads="1"/>
          </p:cNvSpPr>
          <p:nvPr/>
        </p:nvSpPr>
        <p:spPr bwMode="auto">
          <a:xfrm>
            <a:off x="161951" y="1178975"/>
            <a:ext cx="4500050" cy="372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PE" sz="2800" b="1" dirty="0" smtClean="0">
                <a:latin typeface="Century Gothic" panose="020B0502020202020204" pitchFamily="34" charset="0"/>
              </a:rPr>
              <a:t>Reglamento de Supervisión Directa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s-PE" sz="2000" dirty="0">
              <a:latin typeface="Century Gothic" panose="020B0502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</a:pPr>
            <a:r>
              <a:rPr lang="es-PE" sz="2000" dirty="0" smtClean="0">
                <a:latin typeface="Century Gothic" panose="020B0502020202020204" pitchFamily="34" charset="0"/>
              </a:rPr>
              <a:t>Establece criterios, modalidades y procedimientos aplicables antes, durante y después de una supervisión directa.</a:t>
            </a:r>
          </a:p>
          <a:p>
            <a:pPr marL="285750" indent="-285750" algn="just" eaLnBrk="1" hangingPunct="1">
              <a:spcBef>
                <a:spcPct val="0"/>
              </a:spcBef>
            </a:pPr>
            <a:endParaRPr lang="es-PE" sz="2000" dirty="0">
              <a:latin typeface="Century Gothic" panose="020B0502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</a:pPr>
            <a:r>
              <a:rPr lang="es-PE" sz="2000" dirty="0">
                <a:latin typeface="Century Gothic" panose="020B0502020202020204" pitchFamily="34" charset="0"/>
              </a:rPr>
              <a:t>E</a:t>
            </a:r>
            <a:r>
              <a:rPr lang="es-PE" sz="2000" dirty="0" smtClean="0">
                <a:latin typeface="Century Gothic" panose="020B0502020202020204" pitchFamily="34" charset="0"/>
              </a:rPr>
              <a:t>stablece textualmente cuáles son las facultades y obligaciones del supervisor. </a:t>
            </a:r>
            <a:endParaRPr lang="es-PE" sz="2000" dirty="0">
              <a:latin typeface="Century Gothic" panose="020B050202020202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68231A-44AA-41DE-A835-2108A4D91D51}" type="slidenum">
              <a:rPr lang="es-ES_tradnl" smtClean="0"/>
              <a:pPr>
                <a:defRPr/>
              </a:pPr>
              <a:t>55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2016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uadroTexto 25"/>
          <p:cNvSpPr txBox="1">
            <a:spLocks noChangeArrowheads="1"/>
          </p:cNvSpPr>
          <p:nvPr/>
        </p:nvSpPr>
        <p:spPr bwMode="auto">
          <a:xfrm>
            <a:off x="881959" y="2528990"/>
            <a:ext cx="4950055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PE" sz="2800" dirty="0">
                <a:latin typeface="Century Gothic" panose="020B0502020202020204" pitchFamily="34" charset="0"/>
              </a:rPr>
              <a:t>El OEFA promueve la transparencia en las acciones de fiscalización </a:t>
            </a:r>
            <a:r>
              <a:rPr lang="es-PE" sz="2800" dirty="0" smtClean="0">
                <a:latin typeface="Century Gothic" panose="020B0502020202020204" pitchFamily="34" charset="0"/>
              </a:rPr>
              <a:t>ambiental exhortando </a:t>
            </a:r>
            <a:r>
              <a:rPr lang="es-PE" sz="2800" dirty="0">
                <a:latin typeface="Century Gothic" panose="020B0502020202020204" pitchFamily="34" charset="0"/>
              </a:rPr>
              <a:t>a los administrados a </a:t>
            </a:r>
            <a:r>
              <a:rPr lang="es-PE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grabar </a:t>
            </a:r>
            <a:r>
              <a:rPr lang="es-PE" b="1" dirty="0">
                <a:solidFill>
                  <a:srgbClr val="00B050"/>
                </a:solidFill>
                <a:latin typeface="Century Gothic" panose="020B0502020202020204" pitchFamily="34" charset="0"/>
              </a:rPr>
              <a:t>las </a:t>
            </a:r>
            <a:r>
              <a:rPr lang="es-PE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supervisiones</a:t>
            </a:r>
            <a:r>
              <a:rPr lang="es-PE" sz="2800" dirty="0" smtClean="0">
                <a:latin typeface="Century Gothic" panose="020B0502020202020204" pitchFamily="34" charset="0"/>
              </a:rPr>
              <a:t>.</a:t>
            </a:r>
            <a:endParaRPr lang="es-PE" sz="2800" b="1" dirty="0">
              <a:latin typeface="Century Gothic" panose="020B0502020202020204" pitchFamily="34" charset="0"/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BE263-8662-4DEB-80DA-3F3B7DB2FAA6}" type="slidenum">
              <a:rPr lang="es-ES_tradnl" smtClean="0"/>
              <a:pPr/>
              <a:t>56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9881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521955" y="278965"/>
            <a:ext cx="8010089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eaLnBrk="1" hangingPunct="1">
              <a:buFont typeface="Arial" panose="020B0604020202020204" pitchFamily="34" charset="0"/>
              <a:buChar char="•"/>
            </a:pPr>
            <a:r>
              <a:rPr lang="es-PE" dirty="0" smtClean="0">
                <a:latin typeface="Century Gothic" panose="020B0502020202020204" pitchFamily="34" charset="0"/>
              </a:rPr>
              <a:t>La </a:t>
            </a:r>
            <a:r>
              <a:rPr lang="es-PE" sz="28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determinación</a:t>
            </a:r>
            <a:r>
              <a:rPr lang="es-PE" dirty="0">
                <a:latin typeface="Century Gothic" panose="020B0502020202020204" pitchFamily="34" charset="0"/>
              </a:rPr>
              <a:t> de hallazgos, medidas preventivas o mandatos corresponde a la </a:t>
            </a:r>
            <a:r>
              <a:rPr lang="es-PE" sz="28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Dirección de </a:t>
            </a:r>
            <a:r>
              <a:rPr lang="es-PE" sz="2800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Supervisión</a:t>
            </a:r>
            <a:r>
              <a:rPr lang="es-PE" dirty="0" smtClean="0">
                <a:latin typeface="Century Gothic" panose="020B0502020202020204" pitchFamily="34" charset="0"/>
              </a:rPr>
              <a:t>, en una etapa posterior a la supervisión en campo.</a:t>
            </a:r>
          </a:p>
          <a:p>
            <a:pPr marL="342900" indent="-342900" algn="just" eaLnBrk="1" hangingPunct="1">
              <a:buFont typeface="Arial" panose="020B0604020202020204" pitchFamily="34" charset="0"/>
              <a:buChar char="•"/>
            </a:pPr>
            <a:endParaRPr lang="es-PE" dirty="0" smtClean="0">
              <a:latin typeface="Century Gothic" panose="020B0502020202020204" pitchFamily="34" charset="0"/>
            </a:endParaRPr>
          </a:p>
          <a:p>
            <a:pPr marL="342900" indent="-342900" algn="just" eaLnBrk="1" hangingPunct="1">
              <a:buFont typeface="Arial" panose="020B0604020202020204" pitchFamily="34" charset="0"/>
              <a:buChar char="•"/>
            </a:pPr>
            <a:r>
              <a:rPr lang="es-PE" dirty="0">
                <a:latin typeface="Century Gothic" panose="020B0502020202020204" pitchFamily="34" charset="0"/>
              </a:rPr>
              <a:t>Los </a:t>
            </a:r>
            <a:r>
              <a:rPr lang="es-PE" sz="28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supervisores</a:t>
            </a:r>
            <a:r>
              <a:rPr lang="es-PE" dirty="0">
                <a:latin typeface="Century Gothic" panose="020B0502020202020204" pitchFamily="34" charset="0"/>
              </a:rPr>
              <a:t> son </a:t>
            </a:r>
            <a:r>
              <a:rPr lang="es-PE" sz="28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colaboradores</a:t>
            </a:r>
            <a:r>
              <a:rPr lang="es-PE" dirty="0">
                <a:latin typeface="Century Gothic" panose="020B0502020202020204" pitchFamily="34" charset="0"/>
              </a:rPr>
              <a:t> en el ejercicio de la función de supervisión, </a:t>
            </a:r>
            <a:r>
              <a:rPr lang="es-PE" sz="28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no pueden </a:t>
            </a:r>
            <a:r>
              <a:rPr lang="es-PE" sz="2800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definir el desempeño ambiental</a:t>
            </a:r>
            <a:r>
              <a:rPr lang="es-PE" dirty="0" smtClean="0">
                <a:latin typeface="Century Gothic" panose="020B0502020202020204" pitchFamily="34" charset="0"/>
              </a:rPr>
              <a:t>.</a:t>
            </a:r>
            <a:endParaRPr lang="es-PE" dirty="0">
              <a:latin typeface="Century Gothic" panose="020B0502020202020204" pitchFamily="34" charset="0"/>
            </a:endParaRPr>
          </a:p>
          <a:p>
            <a:pPr marL="342900" indent="-342900" algn="just" eaLnBrk="1" hangingPunct="1">
              <a:buFont typeface="Arial" panose="020B0604020202020204" pitchFamily="34" charset="0"/>
              <a:buChar char="•"/>
            </a:pPr>
            <a:endParaRPr lang="es-PE" dirty="0">
              <a:latin typeface="Century Gothic" panose="020B0502020202020204" pitchFamily="34" charset="0"/>
            </a:endParaRPr>
          </a:p>
          <a:p>
            <a:pPr marL="342900" indent="-342900" algn="just" eaLnBrk="1" hangingPunct="1">
              <a:buFont typeface="Arial" panose="020B0604020202020204" pitchFamily="34" charset="0"/>
              <a:buChar char="•"/>
            </a:pPr>
            <a:r>
              <a:rPr lang="es-PE" dirty="0">
                <a:latin typeface="Century Gothic" panose="020B0502020202020204" pitchFamily="34" charset="0"/>
              </a:rPr>
              <a:t>Los administrados pueden </a:t>
            </a:r>
            <a:r>
              <a:rPr lang="es-PE" sz="28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denunciar toda actuación que exceda</a:t>
            </a:r>
            <a:r>
              <a:rPr lang="es-PE" dirty="0">
                <a:latin typeface="Century Gothic" panose="020B0502020202020204" pitchFamily="34" charset="0"/>
              </a:rPr>
              <a:t> las facultades establecidas en el </a:t>
            </a:r>
            <a:r>
              <a:rPr lang="es-PE" sz="28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Reglamento </a:t>
            </a:r>
            <a:r>
              <a:rPr lang="es-PE" sz="2800" b="1">
                <a:solidFill>
                  <a:srgbClr val="00B050"/>
                </a:solidFill>
                <a:latin typeface="Century Gothic" panose="020B0502020202020204" pitchFamily="34" charset="0"/>
              </a:rPr>
              <a:t>de </a:t>
            </a:r>
            <a:r>
              <a:rPr lang="es-PE" sz="2800" b="1" smtClean="0">
                <a:solidFill>
                  <a:srgbClr val="00B050"/>
                </a:solidFill>
                <a:latin typeface="Century Gothic" panose="020B0502020202020204" pitchFamily="34" charset="0"/>
              </a:rPr>
              <a:t>Supervisión </a:t>
            </a:r>
            <a:r>
              <a:rPr lang="es-PE" sz="28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Directa</a:t>
            </a:r>
            <a:r>
              <a:rPr lang="es-PE" dirty="0" smtClean="0">
                <a:latin typeface="Century Gothic" panose="020B0502020202020204" pitchFamily="34" charset="0"/>
              </a:rPr>
              <a:t>.</a:t>
            </a:r>
            <a:endParaRPr lang="es-PE" sz="1800" dirty="0">
              <a:latin typeface="Century Gothic" panose="020B050202020202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68231A-44AA-41DE-A835-2108A4D91D51}" type="slidenum">
              <a:rPr lang="es-ES_tradnl" smtClean="0"/>
              <a:pPr>
                <a:defRPr/>
              </a:pPr>
              <a:t>57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5468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5"/>
          <p:cNvSpPr txBox="1">
            <a:spLocks noChangeArrowheads="1"/>
          </p:cNvSpPr>
          <p:nvPr/>
        </p:nvSpPr>
        <p:spPr bwMode="auto">
          <a:xfrm>
            <a:off x="475236" y="2168986"/>
            <a:ext cx="8193529" cy="325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457200" indent="-457200" algn="just" eaLnBrk="1" hangingPunct="1">
              <a:spcBef>
                <a:spcPct val="0"/>
              </a:spcBef>
            </a:pPr>
            <a:r>
              <a:rPr lang="es-PE" sz="2400" dirty="0">
                <a:latin typeface="Century Gothic" panose="020B0502020202020204" pitchFamily="34" charset="0"/>
              </a:rPr>
              <a:t>G</a:t>
            </a:r>
            <a:r>
              <a:rPr lang="es-PE" sz="2400" dirty="0" smtClean="0">
                <a:latin typeface="Century Gothic" panose="020B0502020202020204" pitchFamily="34" charset="0"/>
              </a:rPr>
              <a:t>arantiza </a:t>
            </a:r>
            <a:r>
              <a:rPr lang="es-PE" sz="2400" dirty="0">
                <a:latin typeface="Century Gothic" panose="020B0502020202020204" pitchFamily="34" charset="0"/>
              </a:rPr>
              <a:t>el accionar transparente y probo de los funcionarios y servidores del </a:t>
            </a:r>
            <a:r>
              <a:rPr lang="es-PE" sz="2400" dirty="0" smtClean="0">
                <a:latin typeface="Century Gothic" panose="020B0502020202020204" pitchFamily="34" charset="0"/>
              </a:rPr>
              <a:t>OEFA.</a:t>
            </a:r>
          </a:p>
          <a:p>
            <a:pPr algn="just" eaLnBrk="1" hangingPunct="1">
              <a:spcBef>
                <a:spcPct val="0"/>
              </a:spcBef>
              <a:buNone/>
            </a:pPr>
            <a:endParaRPr lang="es-PE" sz="2400" dirty="0" smtClean="0">
              <a:latin typeface="Century Gothic" panose="020B0502020202020204" pitchFamily="34" charset="0"/>
            </a:endParaRPr>
          </a:p>
          <a:p>
            <a:pPr marL="457200" indent="-457200" algn="just" eaLnBrk="1" hangingPunct="1">
              <a:spcBef>
                <a:spcPct val="0"/>
              </a:spcBef>
            </a:pPr>
            <a:r>
              <a:rPr lang="es-PE" sz="2400" dirty="0" smtClean="0">
                <a:latin typeface="Century Gothic" panose="020B0502020202020204" pitchFamily="34" charset="0"/>
              </a:rPr>
              <a:t>Se puede presentar quejas o denuncias en caso se adviertan conductas irregulares.</a:t>
            </a:r>
          </a:p>
          <a:p>
            <a:pPr algn="just" eaLnBrk="1" hangingPunct="1">
              <a:spcBef>
                <a:spcPct val="0"/>
              </a:spcBef>
              <a:buNone/>
            </a:pPr>
            <a:endParaRPr lang="es-PE" sz="2800" dirty="0">
              <a:latin typeface="Century Gothic" panose="020B0502020202020204" pitchFamily="34" charset="0"/>
            </a:endParaRPr>
          </a:p>
          <a:p>
            <a:pPr algn="ctr" eaLnBrk="1" hangingPunct="1">
              <a:buNone/>
            </a:pPr>
            <a:r>
              <a:rPr lang="es-PE" sz="2400" dirty="0" smtClean="0">
                <a:latin typeface="Century Gothic" panose="020B0502020202020204" pitchFamily="34" charset="0"/>
              </a:rPr>
              <a:t>Correo electrónico: </a:t>
            </a:r>
            <a:r>
              <a:rPr lang="es-PE" sz="2400" u="sng" dirty="0" smtClean="0">
                <a:latin typeface="Century Gothic" panose="020B0502020202020204" pitchFamily="34" charset="0"/>
                <a:hlinkClick r:id="rId4"/>
              </a:rPr>
              <a:t>integridadoefa@oefa.gob.pe</a:t>
            </a:r>
            <a:endParaRPr lang="es-PE" sz="2400" dirty="0" smtClean="0">
              <a:latin typeface="Century Gothic" panose="020B0502020202020204" pitchFamily="34" charset="0"/>
            </a:endParaRPr>
          </a:p>
          <a:p>
            <a:pPr algn="ctr" eaLnBrk="1" hangingPunct="1">
              <a:buNone/>
            </a:pPr>
            <a:r>
              <a:rPr lang="es-PE" sz="2400" dirty="0" smtClean="0">
                <a:latin typeface="Century Gothic" panose="020B0502020202020204" pitchFamily="34" charset="0"/>
              </a:rPr>
              <a:t>Teléfono: (01) 713-9353</a:t>
            </a:r>
          </a:p>
        </p:txBody>
      </p:sp>
      <p:sp>
        <p:nvSpPr>
          <p:cNvPr id="3" name="Rectángulo 2"/>
          <p:cNvSpPr/>
          <p:nvPr/>
        </p:nvSpPr>
        <p:spPr>
          <a:xfrm>
            <a:off x="791958" y="728970"/>
            <a:ext cx="75600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s-PE" sz="2800" b="1" dirty="0" smtClean="0">
                <a:latin typeface="Century Gothic" panose="020B0502020202020204" pitchFamily="34" charset="0"/>
              </a:rPr>
              <a:t>Coordinación General </a:t>
            </a:r>
            <a:r>
              <a:rPr lang="es-PE" altLang="es-PE" sz="2800" b="1" dirty="0" smtClean="0">
                <a:latin typeface="Century Gothic" panose="020B0502020202020204" pitchFamily="34" charset="0"/>
              </a:rPr>
              <a:t>de Integridad, Responsabilidad, Ética y Anticorrupción</a:t>
            </a:r>
            <a:endParaRPr lang="es-PE" sz="2800" b="1" dirty="0" smtClean="0">
              <a:latin typeface="Century Gothic" panose="020B0502020202020204" pitchFamily="34" charset="0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68231A-44AA-41DE-A835-2108A4D91D51}" type="slidenum">
              <a:rPr lang="es-ES_tradnl" smtClean="0"/>
              <a:pPr>
                <a:defRPr/>
              </a:pPr>
              <a:t>58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73846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68231A-44AA-41DE-A835-2108A4D91D51}" type="slidenum">
              <a:rPr lang="es-ES_tradnl" smtClean="0"/>
              <a:pPr>
                <a:defRPr/>
              </a:pPr>
              <a:t>59</a:t>
            </a:fld>
            <a:endParaRPr lang="es-ES_tradnl"/>
          </a:p>
        </p:txBody>
      </p:sp>
      <p:sp>
        <p:nvSpPr>
          <p:cNvPr id="7" name="1 CuadroTexto"/>
          <p:cNvSpPr txBox="1">
            <a:spLocks noChangeArrowheads="1"/>
          </p:cNvSpPr>
          <p:nvPr/>
        </p:nvSpPr>
        <p:spPr bwMode="auto">
          <a:xfrm>
            <a:off x="3180101" y="1178975"/>
            <a:ext cx="590813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PE" sz="4800" b="1" i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Solo se fiscalizaría al sector formal</a:t>
            </a:r>
            <a:endParaRPr lang="es-PE" sz="4800" b="1" i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521955" y="1502140"/>
            <a:ext cx="259718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s-PE" sz="5400" b="1" dirty="0">
                <a:latin typeface="Century Gothic" panose="020B0502020202020204" pitchFamily="34" charset="0"/>
              </a:rPr>
              <a:t>Mito 8</a:t>
            </a:r>
            <a:r>
              <a:rPr lang="es-PE" sz="5400" b="1" dirty="0" smtClean="0">
                <a:latin typeface="Century Gothic" panose="020B0502020202020204" pitchFamily="34" charset="0"/>
              </a:rPr>
              <a:t>: </a:t>
            </a:r>
            <a:endParaRPr lang="es-PE" sz="5400" b="1" dirty="0">
              <a:latin typeface="Century Gothic" panose="020B0502020202020204" pitchFamily="34" charset="0"/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1421965" y="2978995"/>
            <a:ext cx="6281354" cy="2343150"/>
            <a:chOff x="1478676" y="3146538"/>
            <a:chExt cx="6281354" cy="2343150"/>
          </a:xfrm>
        </p:grpSpPr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78676" y="3146538"/>
              <a:ext cx="1952625" cy="2343150"/>
            </a:xfrm>
            <a:prstGeom prst="rect">
              <a:avLst/>
            </a:prstGeom>
          </p:spPr>
        </p:pic>
        <p:sp>
          <p:nvSpPr>
            <p:cNvPr id="13" name="1 CuadroTexto"/>
            <p:cNvSpPr txBox="1">
              <a:spLocks noChangeArrowheads="1"/>
            </p:cNvSpPr>
            <p:nvPr/>
          </p:nvSpPr>
          <p:spPr bwMode="auto">
            <a:xfrm>
              <a:off x="3851992" y="3533283"/>
              <a:ext cx="3908038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PE" sz="9600" b="1" dirty="0" smtClean="0">
                  <a:solidFill>
                    <a:srgbClr val="C00000"/>
                  </a:solidFill>
                  <a:latin typeface="Century Gothic" panose="020B0502020202020204" pitchFamily="34" charset="0"/>
                </a:rPr>
                <a:t>FALSO</a:t>
              </a:r>
              <a:endParaRPr lang="es-PE" sz="9600" b="1" dirty="0">
                <a:solidFill>
                  <a:srgbClr val="C00000"/>
                </a:solidFill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0599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21"/>
          <p:cNvSpPr txBox="1">
            <a:spLocks noChangeArrowheads="1"/>
          </p:cNvSpPr>
          <p:nvPr/>
        </p:nvSpPr>
        <p:spPr bwMode="auto">
          <a:xfrm>
            <a:off x="1691968" y="2348988"/>
            <a:ext cx="4320054" cy="210402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 lIns="72000" tIns="36000" rIns="72000" bIns="36000" anchor="ctr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PE" sz="4400" b="1" dirty="0" smtClean="0">
                <a:latin typeface="Century Gothic" panose="020B0502020202020204" pitchFamily="34" charset="0"/>
              </a:rPr>
              <a:t>Las multas son </a:t>
            </a:r>
            <a:r>
              <a:rPr lang="es-PE" sz="4400" b="1" dirty="0">
                <a:latin typeface="Century Gothic" panose="020B0502020202020204" pitchFamily="34" charset="0"/>
              </a:rPr>
              <a:t>razonables y proporcionales  </a:t>
            </a:r>
          </a:p>
        </p:txBody>
      </p:sp>
      <p:grpSp>
        <p:nvGrpSpPr>
          <p:cNvPr id="6" name="Grupo 5"/>
          <p:cNvGrpSpPr/>
          <p:nvPr/>
        </p:nvGrpSpPr>
        <p:grpSpPr>
          <a:xfrm>
            <a:off x="841640" y="2974552"/>
            <a:ext cx="612000" cy="852900"/>
            <a:chOff x="841640" y="2991188"/>
            <a:chExt cx="612000" cy="852900"/>
          </a:xfrm>
        </p:grpSpPr>
        <p:sp>
          <p:nvSpPr>
            <p:cNvPr id="12" name="Elipse 11"/>
            <p:cNvSpPr/>
            <p:nvPr/>
          </p:nvSpPr>
          <p:spPr>
            <a:xfrm>
              <a:off x="841640" y="3232088"/>
              <a:ext cx="612000" cy="612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eaLnBrk="1" hangingPunct="1">
                <a:defRPr/>
              </a:pPr>
              <a:endParaRPr lang="es-PE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" name="Flecha doblada hacia arriba 2"/>
            <p:cNvSpPr/>
            <p:nvPr/>
          </p:nvSpPr>
          <p:spPr>
            <a:xfrm rot="2549096">
              <a:off x="1103782" y="2991188"/>
              <a:ext cx="288000" cy="648000"/>
            </a:xfrm>
            <a:prstGeom prst="bentUpArrow">
              <a:avLst>
                <a:gd name="adj1" fmla="val 44671"/>
                <a:gd name="adj2" fmla="val 12065"/>
                <a:gd name="adj3" fmla="val 0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BE263-8662-4DEB-80DA-3F3B7DB2FAA6}" type="slidenum">
              <a:rPr lang="es-ES_tradnl" smtClean="0"/>
              <a:pPr/>
              <a:t>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9207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CuadroTexto 24"/>
          <p:cNvSpPr txBox="1">
            <a:spLocks noChangeArrowheads="1"/>
          </p:cNvSpPr>
          <p:nvPr/>
        </p:nvSpPr>
        <p:spPr bwMode="auto">
          <a:xfrm>
            <a:off x="1961971" y="2640441"/>
            <a:ext cx="4677777" cy="2104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2000" tIns="36000" rIns="72000" bIns="36000" anchor="ctr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PE" sz="4400" b="1" smtClean="0">
                <a:latin typeface="Century Gothic" panose="020B0502020202020204" pitchFamily="34" charset="0"/>
              </a:rPr>
              <a:t>Se fiscaliza </a:t>
            </a:r>
            <a:r>
              <a:rPr lang="es-PE" sz="4400" b="1" dirty="0" smtClean="0">
                <a:latin typeface="Century Gothic" panose="020B0502020202020204" pitchFamily="34" charset="0"/>
              </a:rPr>
              <a:t>todas las actividades</a:t>
            </a:r>
            <a:endParaRPr lang="es-PE" sz="4400" b="1" dirty="0">
              <a:latin typeface="Century Gothic" panose="020B0502020202020204" pitchFamily="34" charset="0"/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BE263-8662-4DEB-80DA-3F3B7DB2FAA6}" type="slidenum">
              <a:rPr lang="es-ES_tradnl" smtClean="0"/>
              <a:pPr/>
              <a:t>60</a:t>
            </a:fld>
            <a:endParaRPr lang="es-ES_tradnl"/>
          </a:p>
        </p:txBody>
      </p:sp>
      <p:grpSp>
        <p:nvGrpSpPr>
          <p:cNvPr id="7" name="Grupo 6"/>
          <p:cNvGrpSpPr/>
          <p:nvPr/>
        </p:nvGrpSpPr>
        <p:grpSpPr>
          <a:xfrm>
            <a:off x="701957" y="3145555"/>
            <a:ext cx="612000" cy="852900"/>
            <a:chOff x="841640" y="2991188"/>
            <a:chExt cx="612000" cy="852900"/>
          </a:xfrm>
        </p:grpSpPr>
        <p:sp>
          <p:nvSpPr>
            <p:cNvPr id="8" name="Elipse 7"/>
            <p:cNvSpPr/>
            <p:nvPr/>
          </p:nvSpPr>
          <p:spPr>
            <a:xfrm>
              <a:off x="841640" y="3232088"/>
              <a:ext cx="612000" cy="612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eaLnBrk="1" hangingPunct="1">
                <a:defRPr/>
              </a:pPr>
              <a:endParaRPr lang="es-PE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9" name="Flecha doblada hacia arriba 8"/>
            <p:cNvSpPr/>
            <p:nvPr/>
          </p:nvSpPr>
          <p:spPr>
            <a:xfrm rot="2549096">
              <a:off x="1103782" y="2991188"/>
              <a:ext cx="288000" cy="648000"/>
            </a:xfrm>
            <a:prstGeom prst="bentUpArrow">
              <a:avLst>
                <a:gd name="adj1" fmla="val 44671"/>
                <a:gd name="adj2" fmla="val 12065"/>
                <a:gd name="adj3" fmla="val 0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273733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1 CuadroTexto"/>
          <p:cNvSpPr txBox="1">
            <a:spLocks noChangeArrowheads="1"/>
          </p:cNvSpPr>
          <p:nvPr/>
        </p:nvSpPr>
        <p:spPr bwMode="auto">
          <a:xfrm>
            <a:off x="656957" y="363915"/>
            <a:ext cx="7830087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457200" indent="-457200" eaLnBrk="1" hangingPunct="1">
              <a:spcBef>
                <a:spcPct val="0"/>
              </a:spcBef>
            </a:pPr>
            <a:r>
              <a:rPr lang="es-PE" sz="2800" dirty="0" smtClean="0">
                <a:latin typeface="Century Gothic" panose="020B0502020202020204" pitchFamily="34" charset="0"/>
              </a:rPr>
              <a:t>El OEFA </a:t>
            </a:r>
            <a:r>
              <a:rPr lang="es-PE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fiscaliza directamente</a:t>
            </a:r>
            <a:r>
              <a:rPr lang="es-PE" sz="2800" dirty="0" smtClean="0">
                <a:latin typeface="Century Gothic" panose="020B0502020202020204" pitchFamily="34" charset="0"/>
              </a:rPr>
              <a:t> toda actividad económica sujeta a su competencia, sea esta </a:t>
            </a:r>
            <a:r>
              <a:rPr lang="es-PE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desarrollada de manera formal o informal</a:t>
            </a:r>
            <a:r>
              <a:rPr lang="es-PE" sz="2800" dirty="0" smtClean="0">
                <a:latin typeface="Century Gothic" panose="020B0502020202020204" pitchFamily="34" charset="0"/>
              </a:rPr>
              <a:t>.</a:t>
            </a:r>
          </a:p>
          <a:p>
            <a:pPr marL="457200" indent="-457200" eaLnBrk="1" hangingPunct="1">
              <a:spcBef>
                <a:spcPct val="0"/>
              </a:spcBef>
            </a:pPr>
            <a:endParaRPr lang="es-PE" sz="2800" dirty="0" smtClean="0">
              <a:latin typeface="Century Gothic" panose="020B0502020202020204" pitchFamily="34" charset="0"/>
            </a:endParaRPr>
          </a:p>
          <a:p>
            <a:pPr marL="457200" indent="-457200" eaLnBrk="1" hangingPunct="1">
              <a:spcBef>
                <a:spcPct val="0"/>
              </a:spcBef>
            </a:pPr>
            <a:r>
              <a:rPr lang="es-PE" sz="2800" dirty="0" smtClean="0">
                <a:latin typeface="Century Gothic" panose="020B0502020202020204" pitchFamily="34" charset="0"/>
              </a:rPr>
              <a:t>El OEFA, para fiscalizar a los informales, aplica el </a:t>
            </a:r>
            <a:r>
              <a:rPr lang="es-PE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principio de primacía de la realidad</a:t>
            </a:r>
            <a:r>
              <a:rPr lang="es-PE" sz="2800" dirty="0" smtClean="0">
                <a:latin typeface="Century Gothic" panose="020B0502020202020204" pitchFamily="34" charset="0"/>
              </a:rPr>
              <a:t> o verdad material.</a:t>
            </a:r>
          </a:p>
          <a:p>
            <a:pPr marL="457200" indent="-457200" eaLnBrk="1" hangingPunct="1">
              <a:spcBef>
                <a:spcPct val="0"/>
              </a:spcBef>
            </a:pPr>
            <a:endParaRPr lang="es-PE" sz="2800" dirty="0" smtClean="0">
              <a:latin typeface="Century Gothic" panose="020B0502020202020204" pitchFamily="34" charset="0"/>
            </a:endParaRPr>
          </a:p>
          <a:p>
            <a:pPr marL="457200" indent="-457200" eaLnBrk="1" hangingPunct="1">
              <a:spcBef>
                <a:spcPct val="0"/>
              </a:spcBef>
            </a:pPr>
            <a:r>
              <a:rPr lang="es-PE" sz="2800" dirty="0" smtClean="0">
                <a:latin typeface="Century Gothic" panose="020B0502020202020204" pitchFamily="34" charset="0"/>
              </a:rPr>
              <a:t>Las </a:t>
            </a:r>
            <a:r>
              <a:rPr lang="es-PE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sanciones</a:t>
            </a:r>
            <a:r>
              <a:rPr lang="es-PE" sz="2800" dirty="0" smtClean="0">
                <a:latin typeface="Century Gothic" panose="020B0502020202020204" pitchFamily="34" charset="0"/>
              </a:rPr>
              <a:t> para los </a:t>
            </a:r>
            <a:r>
              <a:rPr lang="es-PE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informales</a:t>
            </a:r>
            <a:r>
              <a:rPr lang="es-PE" dirty="0" smtClean="0">
                <a:latin typeface="Century Gothic" panose="020B0502020202020204" pitchFamily="34" charset="0"/>
              </a:rPr>
              <a:t> </a:t>
            </a:r>
            <a:r>
              <a:rPr lang="es-PE" sz="2800" dirty="0" smtClean="0">
                <a:latin typeface="Century Gothic" panose="020B0502020202020204" pitchFamily="34" charset="0"/>
              </a:rPr>
              <a:t>son </a:t>
            </a:r>
            <a:r>
              <a:rPr lang="es-PE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mayores</a:t>
            </a:r>
            <a:r>
              <a:rPr lang="es-PE" sz="2800" dirty="0" smtClean="0"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68231A-44AA-41DE-A835-2108A4D91D51}" type="slidenum">
              <a:rPr lang="es-ES_tradnl" smtClean="0"/>
              <a:pPr>
                <a:defRPr/>
              </a:pPr>
              <a:t>61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7741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ángulo 48"/>
          <p:cNvSpPr/>
          <p:nvPr/>
        </p:nvSpPr>
        <p:spPr>
          <a:xfrm>
            <a:off x="2861981" y="708640"/>
            <a:ext cx="5580062" cy="12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PE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Actividades conjuntas y acompañamientos en minería ilegal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PE" b="1" dirty="0" smtClean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(Año 2014)</a:t>
            </a:r>
            <a:endParaRPr lang="es-ES" b="1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1" name="Gráfico 50"/>
          <p:cNvGraphicFramePr/>
          <p:nvPr>
            <p:extLst>
              <p:ext uri="{D42A27DB-BD31-4B8C-83A1-F6EECF244321}">
                <p14:modId xmlns:p14="http://schemas.microsoft.com/office/powerpoint/2010/main" val="830924655"/>
              </p:ext>
            </p:extLst>
          </p:nvPr>
        </p:nvGraphicFramePr>
        <p:xfrm>
          <a:off x="341953" y="1820504"/>
          <a:ext cx="6688265" cy="46800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BE263-8662-4DEB-80DA-3F3B7DB2FAA6}" type="slidenum">
              <a:rPr lang="es-ES_tradnl" smtClean="0"/>
              <a:pPr/>
              <a:t>62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6522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6075524"/>
              </p:ext>
            </p:extLst>
          </p:nvPr>
        </p:nvGraphicFramePr>
        <p:xfrm>
          <a:off x="820118" y="3789004"/>
          <a:ext cx="5040000" cy="167098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520000"/>
                <a:gridCol w="2520000"/>
              </a:tblGrid>
              <a:tr h="4177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 b="1" dirty="0" smtClean="0">
                          <a:effectLst/>
                          <a:latin typeface="Century Gothic" panose="020B0502020202020204" pitchFamily="34" charset="0"/>
                        </a:rPr>
                        <a:t>ESTADO</a:t>
                      </a:r>
                      <a:endParaRPr lang="es-ES" sz="28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 b="1" baseline="0" dirty="0" smtClean="0">
                          <a:effectLst/>
                          <a:latin typeface="Century Gothic" panose="020B0502020202020204" pitchFamily="34" charset="0"/>
                        </a:rPr>
                        <a:t>CASOS</a:t>
                      </a:r>
                      <a:endParaRPr lang="es-ES" sz="28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00B050"/>
                    </a:solidFill>
                  </a:tcPr>
                </a:tc>
              </a:tr>
              <a:tr h="4177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 dirty="0" smtClean="0">
                          <a:effectLst/>
                          <a:latin typeface="Century Gothic" panose="020B0502020202020204" pitchFamily="34" charset="0"/>
                        </a:rPr>
                        <a:t>Iniciados</a:t>
                      </a:r>
                      <a:endParaRPr lang="es-ES" sz="28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 dirty="0" smtClean="0">
                          <a:effectLst/>
                          <a:latin typeface="Century Gothic" panose="020B0502020202020204" pitchFamily="34" charset="0"/>
                        </a:rPr>
                        <a:t>22</a:t>
                      </a:r>
                      <a:endParaRPr lang="es-ES" sz="28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4177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 dirty="0" smtClean="0">
                          <a:effectLst/>
                          <a:latin typeface="Century Gothic" panose="020B0502020202020204" pitchFamily="34" charset="0"/>
                        </a:rPr>
                        <a:t>Sancionados</a:t>
                      </a:r>
                      <a:endParaRPr lang="es-ES" sz="28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 dirty="0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es-ES" sz="28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4177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 b="1" dirty="0">
                          <a:effectLst/>
                          <a:latin typeface="Century Gothic" panose="020B0502020202020204" pitchFamily="34" charset="0"/>
                        </a:rPr>
                        <a:t>TOTAL</a:t>
                      </a:r>
                      <a:endParaRPr lang="es-ES" sz="28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 b="1" dirty="0" smtClean="0">
                          <a:effectLst/>
                          <a:latin typeface="Century Gothic" panose="020B0502020202020204" pitchFamily="34" charset="0"/>
                        </a:rPr>
                        <a:t>23</a:t>
                      </a:r>
                      <a:endParaRPr lang="es-ES" sz="28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sp>
        <p:nvSpPr>
          <p:cNvPr id="4" name="Rectángulo 3"/>
          <p:cNvSpPr/>
          <p:nvPr/>
        </p:nvSpPr>
        <p:spPr>
          <a:xfrm>
            <a:off x="341953" y="1718981"/>
            <a:ext cx="6012016" cy="1738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PE" sz="20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Procedimientos administrativos sancionadores iniciados y sancionados en casos  donde el administrado no cuenta con instrumento de gestión ambiental o simulando una envergadura o dimensión menor a la real</a:t>
            </a:r>
            <a:endParaRPr lang="es-ES" sz="20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BE263-8662-4DEB-80DA-3F3B7DB2FAA6}" type="slidenum">
              <a:rPr lang="es-ES_tradnl" smtClean="0"/>
              <a:pPr/>
              <a:t>63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7720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68231A-44AA-41DE-A835-2108A4D91D51}" type="slidenum">
              <a:rPr lang="es-ES_tradnl" smtClean="0"/>
              <a:pPr>
                <a:defRPr/>
              </a:pPr>
              <a:t>64</a:t>
            </a:fld>
            <a:endParaRPr lang="es-ES_tradnl"/>
          </a:p>
        </p:txBody>
      </p:sp>
      <p:sp>
        <p:nvSpPr>
          <p:cNvPr id="7" name="1 CuadroTexto"/>
          <p:cNvSpPr txBox="1">
            <a:spLocks noChangeArrowheads="1"/>
          </p:cNvSpPr>
          <p:nvPr/>
        </p:nvSpPr>
        <p:spPr bwMode="auto">
          <a:xfrm>
            <a:off x="3180101" y="1226209"/>
            <a:ext cx="590813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PE" sz="4800" b="1" i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Solo se fiscalizaría al sector privado</a:t>
            </a:r>
            <a:endParaRPr lang="es-PE" sz="4800" b="1" i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521955" y="1549374"/>
            <a:ext cx="259718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s-PE" sz="5400" b="1" dirty="0">
                <a:latin typeface="Century Gothic" panose="020B0502020202020204" pitchFamily="34" charset="0"/>
              </a:rPr>
              <a:t>Mito </a:t>
            </a:r>
            <a:r>
              <a:rPr lang="es-PE" sz="5400" b="1" dirty="0" smtClean="0">
                <a:latin typeface="Century Gothic" panose="020B0502020202020204" pitchFamily="34" charset="0"/>
              </a:rPr>
              <a:t>9: </a:t>
            </a:r>
            <a:endParaRPr lang="es-PE" sz="5400" b="1" dirty="0">
              <a:latin typeface="Century Gothic" panose="020B0502020202020204" pitchFamily="34" charset="0"/>
            </a:endParaRPr>
          </a:p>
        </p:txBody>
      </p:sp>
      <p:grpSp>
        <p:nvGrpSpPr>
          <p:cNvPr id="12" name="Grupo 11"/>
          <p:cNvGrpSpPr/>
          <p:nvPr/>
        </p:nvGrpSpPr>
        <p:grpSpPr>
          <a:xfrm>
            <a:off x="1421965" y="2885870"/>
            <a:ext cx="6281354" cy="2343150"/>
            <a:chOff x="1478676" y="3146538"/>
            <a:chExt cx="6281354" cy="2343150"/>
          </a:xfrm>
        </p:grpSpPr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78676" y="3146538"/>
              <a:ext cx="1952625" cy="2343150"/>
            </a:xfrm>
            <a:prstGeom prst="rect">
              <a:avLst/>
            </a:prstGeom>
          </p:spPr>
        </p:pic>
        <p:sp>
          <p:nvSpPr>
            <p:cNvPr id="14" name="1 CuadroTexto"/>
            <p:cNvSpPr txBox="1">
              <a:spLocks noChangeArrowheads="1"/>
            </p:cNvSpPr>
            <p:nvPr/>
          </p:nvSpPr>
          <p:spPr bwMode="auto">
            <a:xfrm>
              <a:off x="3851992" y="3533283"/>
              <a:ext cx="3908038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PE" sz="9600" b="1" dirty="0" smtClean="0">
                  <a:solidFill>
                    <a:srgbClr val="C00000"/>
                  </a:solidFill>
                  <a:latin typeface="Century Gothic" panose="020B0502020202020204" pitchFamily="34" charset="0"/>
                </a:rPr>
                <a:t>FALSO</a:t>
              </a:r>
              <a:endParaRPr lang="es-PE" sz="9600" b="1" dirty="0">
                <a:solidFill>
                  <a:srgbClr val="C00000"/>
                </a:solidFill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309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BE263-8662-4DEB-80DA-3F3B7DB2FAA6}" type="slidenum">
              <a:rPr lang="es-ES_tradnl" smtClean="0"/>
              <a:pPr/>
              <a:t>65</a:t>
            </a:fld>
            <a:endParaRPr lang="es-ES_tradnl"/>
          </a:p>
        </p:txBody>
      </p:sp>
      <p:sp>
        <p:nvSpPr>
          <p:cNvPr id="10" name="CuadroTexto 24"/>
          <p:cNvSpPr txBox="1">
            <a:spLocks noChangeArrowheads="1"/>
          </p:cNvSpPr>
          <p:nvPr/>
        </p:nvSpPr>
        <p:spPr bwMode="auto">
          <a:xfrm>
            <a:off x="1334240" y="2220780"/>
            <a:ext cx="5667788" cy="3458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2000" tIns="36000" rIns="72000" bIns="36000" anchor="ctr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PE" sz="4400" b="1" dirty="0" smtClean="0">
                <a:latin typeface="Century Gothic" panose="020B0502020202020204" pitchFamily="34" charset="0"/>
              </a:rPr>
              <a:t>Se supervisa que otras entidades de fiscalización ambiental cumplan con sus funciones</a:t>
            </a:r>
            <a:endParaRPr lang="es-PE" sz="4400" b="1" dirty="0">
              <a:latin typeface="Century Gothic" panose="020B0502020202020204" pitchFamily="34" charset="0"/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521955" y="3394199"/>
            <a:ext cx="612000" cy="852900"/>
            <a:chOff x="841640" y="2991188"/>
            <a:chExt cx="612000" cy="852900"/>
          </a:xfrm>
        </p:grpSpPr>
        <p:sp>
          <p:nvSpPr>
            <p:cNvPr id="12" name="Elipse 11"/>
            <p:cNvSpPr/>
            <p:nvPr/>
          </p:nvSpPr>
          <p:spPr>
            <a:xfrm>
              <a:off x="841640" y="3232088"/>
              <a:ext cx="612000" cy="612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eaLnBrk="1" hangingPunct="1">
                <a:defRPr/>
              </a:pPr>
              <a:endParaRPr lang="es-PE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3" name="Flecha doblada hacia arriba 12"/>
            <p:cNvSpPr/>
            <p:nvPr/>
          </p:nvSpPr>
          <p:spPr>
            <a:xfrm rot="2549096">
              <a:off x="1103782" y="2991188"/>
              <a:ext cx="288000" cy="648000"/>
            </a:xfrm>
            <a:prstGeom prst="bentUpArrow">
              <a:avLst>
                <a:gd name="adj1" fmla="val 44671"/>
                <a:gd name="adj2" fmla="val 12065"/>
                <a:gd name="adj3" fmla="val 0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15580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CuadroTexto 2"/>
          <p:cNvSpPr txBox="1">
            <a:spLocks noChangeArrowheads="1"/>
          </p:cNvSpPr>
          <p:nvPr/>
        </p:nvSpPr>
        <p:spPr bwMode="auto">
          <a:xfrm>
            <a:off x="706491" y="278965"/>
            <a:ext cx="773101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PE" sz="1800" dirty="0">
                <a:latin typeface="Century Gothic" panose="020B0502020202020204" pitchFamily="34" charset="0"/>
              </a:rPr>
              <a:t>Denuncia contra la </a:t>
            </a:r>
            <a:r>
              <a:rPr lang="es-PE" sz="1800" b="1" dirty="0">
                <a:latin typeface="Century Gothic" panose="020B0502020202020204" pitchFamily="34" charset="0"/>
              </a:rPr>
              <a:t>Municipalidad Provincial de Leoncio Prado</a:t>
            </a:r>
            <a:r>
              <a:rPr lang="es-PE" sz="1800" dirty="0">
                <a:latin typeface="Century Gothic" panose="020B0502020202020204" pitchFamily="34" charset="0"/>
              </a:rPr>
              <a:t> por el arrojo masivo de residuos sólidos en “</a:t>
            </a:r>
            <a:r>
              <a:rPr lang="es-PE" sz="1800" dirty="0" smtClean="0">
                <a:latin typeface="Century Gothic" panose="020B0502020202020204" pitchFamily="34" charset="0"/>
              </a:rPr>
              <a:t>La </a:t>
            </a:r>
            <a:r>
              <a:rPr lang="es-PE" sz="1800" dirty="0" err="1">
                <a:latin typeface="Century Gothic" panose="020B0502020202020204" pitchFamily="34" charset="0"/>
              </a:rPr>
              <a:t>Moyuna</a:t>
            </a:r>
            <a:r>
              <a:rPr lang="es-PE" sz="1800" dirty="0">
                <a:latin typeface="Century Gothic" panose="020B0502020202020204" pitchFamily="34" charset="0"/>
              </a:rPr>
              <a:t>” </a:t>
            </a:r>
          </a:p>
        </p:txBody>
      </p:sp>
      <p:pic>
        <p:nvPicPr>
          <p:cNvPr id="40963" name="Imagen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00" y="1089000"/>
            <a:ext cx="7380000" cy="4680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CC6A5E-7655-4375-8FC9-54D310807576}" type="slidenum">
              <a:rPr lang="es-ES_tradnl" smtClean="0"/>
              <a:pPr>
                <a:defRPr/>
              </a:pPr>
              <a:t>66</a:t>
            </a:fld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CuadroTexto 2"/>
          <p:cNvSpPr txBox="1">
            <a:spLocks noChangeArrowheads="1"/>
          </p:cNvSpPr>
          <p:nvPr/>
        </p:nvSpPr>
        <p:spPr bwMode="auto">
          <a:xfrm>
            <a:off x="0" y="278965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PE" sz="1800" dirty="0">
                <a:latin typeface="Century Gothic" panose="020B0502020202020204" pitchFamily="34" charset="0"/>
              </a:rPr>
              <a:t>Denuncia contra </a:t>
            </a:r>
            <a:r>
              <a:rPr lang="es-PE" sz="1800" dirty="0" smtClean="0">
                <a:latin typeface="Century Gothic" panose="020B0502020202020204" pitchFamily="34" charset="0"/>
              </a:rPr>
              <a:t>la </a:t>
            </a:r>
            <a:r>
              <a:rPr lang="es-PE" sz="1800" b="1" dirty="0" smtClean="0">
                <a:latin typeface="Century Gothic" panose="020B0502020202020204" pitchFamily="34" charset="0"/>
              </a:rPr>
              <a:t>Municipalidad </a:t>
            </a:r>
            <a:r>
              <a:rPr lang="es-PE" sz="1800" b="1" dirty="0">
                <a:latin typeface="Century Gothic" panose="020B0502020202020204" pitchFamily="34" charset="0"/>
              </a:rPr>
              <a:t>Distrital de San </a:t>
            </a:r>
            <a:r>
              <a:rPr lang="es-PE" sz="1800" b="1" dirty="0" smtClean="0">
                <a:latin typeface="Century Gothic" panose="020B0502020202020204" pitchFamily="34" charset="0"/>
              </a:rPr>
              <a:t>Miguel</a:t>
            </a:r>
            <a:r>
              <a:rPr lang="es-PE" sz="1800" dirty="0" smtClean="0">
                <a:latin typeface="Century Gothic" panose="020B0502020202020204" pitchFamily="34" charset="0"/>
              </a:rPr>
              <a:t> </a:t>
            </a:r>
            <a:r>
              <a:rPr lang="es-PE" sz="1800" dirty="0">
                <a:latin typeface="Century Gothic" panose="020B0502020202020204" pitchFamily="34" charset="0"/>
              </a:rPr>
              <a:t>por permitir la inadecuada disposición de residuos sólidos de construcción y </a:t>
            </a:r>
            <a:r>
              <a:rPr lang="es-PE" sz="1800" dirty="0" smtClean="0">
                <a:latin typeface="Century Gothic" panose="020B0502020202020204" pitchFamily="34" charset="0"/>
              </a:rPr>
              <a:t>demolición</a:t>
            </a:r>
            <a:endParaRPr lang="es-PE" sz="1800" dirty="0">
              <a:latin typeface="Century Gothic" panose="020B0502020202020204" pitchFamily="34" charset="0"/>
            </a:endParaRPr>
          </a:p>
        </p:txBody>
      </p:sp>
      <p:pic>
        <p:nvPicPr>
          <p:cNvPr id="41987" name="Imagen 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00" y="1089000"/>
            <a:ext cx="7380000" cy="4680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CC6A5E-7655-4375-8FC9-54D310807576}" type="slidenum">
              <a:rPr lang="es-ES_tradnl" smtClean="0"/>
              <a:pPr>
                <a:defRPr/>
              </a:pPr>
              <a:t>67</a:t>
            </a:fld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CuadroTexto 2"/>
          <p:cNvSpPr txBox="1">
            <a:spLocks noChangeArrowheads="1"/>
          </p:cNvSpPr>
          <p:nvPr/>
        </p:nvSpPr>
        <p:spPr bwMode="auto">
          <a:xfrm>
            <a:off x="746958" y="278965"/>
            <a:ext cx="76500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PE" sz="1800" dirty="0" smtClean="0">
                <a:latin typeface="Century Gothic" panose="020B0502020202020204" pitchFamily="34" charset="0"/>
              </a:rPr>
              <a:t>Denuncia contra la </a:t>
            </a:r>
            <a:r>
              <a:rPr lang="es-PE" sz="1800" b="1" dirty="0" smtClean="0">
                <a:latin typeface="Century Gothic" panose="020B0502020202020204" pitchFamily="34" charset="0"/>
              </a:rPr>
              <a:t>Municipalidad </a:t>
            </a:r>
            <a:r>
              <a:rPr lang="es-PE" sz="1800" b="1" dirty="0">
                <a:latin typeface="Century Gothic" panose="020B0502020202020204" pitchFamily="34" charset="0"/>
              </a:rPr>
              <a:t>Provincial de </a:t>
            </a:r>
            <a:r>
              <a:rPr lang="es-PE" sz="1800" b="1" dirty="0" smtClean="0">
                <a:latin typeface="Century Gothic" panose="020B0502020202020204" pitchFamily="34" charset="0"/>
              </a:rPr>
              <a:t>Chincha</a:t>
            </a:r>
            <a:r>
              <a:rPr lang="es-PE" sz="1800" dirty="0" smtClean="0">
                <a:latin typeface="Century Gothic" panose="020B0502020202020204" pitchFamily="34" charset="0"/>
              </a:rPr>
              <a:t> </a:t>
            </a:r>
            <a:r>
              <a:rPr lang="es-PE" sz="1800" dirty="0">
                <a:latin typeface="Century Gothic" panose="020B0502020202020204" pitchFamily="34" charset="0"/>
              </a:rPr>
              <a:t>por la inadecuada disposición de residuos </a:t>
            </a:r>
            <a:r>
              <a:rPr lang="es-PE" sz="1800" dirty="0" smtClean="0">
                <a:latin typeface="Century Gothic" panose="020B0502020202020204" pitchFamily="34" charset="0"/>
              </a:rPr>
              <a:t>sólidos</a:t>
            </a:r>
            <a:endParaRPr lang="es-PE" sz="1800" dirty="0">
              <a:latin typeface="Century Gothic" panose="020B0502020202020204" pitchFamily="34" charset="0"/>
            </a:endParaRPr>
          </a:p>
        </p:txBody>
      </p:sp>
      <p:pic>
        <p:nvPicPr>
          <p:cNvPr id="43011" name="Imagen 1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65" r="2639" b="176"/>
          <a:stretch/>
        </p:blipFill>
        <p:spPr bwMode="auto">
          <a:xfrm>
            <a:off x="882000" y="1089000"/>
            <a:ext cx="7380000" cy="4680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CC6A5E-7655-4375-8FC9-54D310807576}" type="slidenum">
              <a:rPr lang="es-ES_tradnl" smtClean="0"/>
              <a:pPr>
                <a:defRPr/>
              </a:pPr>
              <a:t>68</a:t>
            </a:fld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Tabla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5348312"/>
              </p:ext>
            </p:extLst>
          </p:nvPr>
        </p:nvGraphicFramePr>
        <p:xfrm>
          <a:off x="649545" y="3317755"/>
          <a:ext cx="5452472" cy="2541272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2122436"/>
                <a:gridCol w="1110012"/>
                <a:gridCol w="1110012"/>
                <a:gridCol w="1110012"/>
              </a:tblGrid>
              <a:tr h="6353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Responsable de la supervisión</a:t>
                      </a:r>
                      <a:endParaRPr lang="es-ES" sz="2800" b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2012</a:t>
                      </a:r>
                      <a:endParaRPr lang="es-ES" sz="2800" b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2013</a:t>
                      </a:r>
                      <a:endParaRPr lang="es-ES" sz="2800" b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2014</a:t>
                      </a:r>
                      <a:endParaRPr lang="es-ES" sz="2800" b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6353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>
                          <a:effectLst/>
                          <a:latin typeface="Century Gothic" panose="020B0502020202020204" pitchFamily="34" charset="0"/>
                        </a:rPr>
                        <a:t>Dirección de </a:t>
                      </a:r>
                      <a:r>
                        <a:rPr lang="es-ES" sz="1600" b="0" dirty="0" smtClean="0">
                          <a:effectLst/>
                          <a:latin typeface="Century Gothic" panose="020B0502020202020204" pitchFamily="34" charset="0"/>
                        </a:rPr>
                        <a:t>Supervisión</a:t>
                      </a:r>
                      <a:endParaRPr lang="es-ES" sz="2400" b="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>
                          <a:effectLst/>
                          <a:latin typeface="Century Gothic" panose="020B0502020202020204" pitchFamily="34" charset="0"/>
                        </a:rPr>
                        <a:t>113</a:t>
                      </a:r>
                      <a:endParaRPr lang="es-ES" sz="2400" b="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>
                          <a:effectLst/>
                          <a:latin typeface="Century Gothic" panose="020B0502020202020204" pitchFamily="34" charset="0"/>
                        </a:rPr>
                        <a:t>281</a:t>
                      </a:r>
                      <a:endParaRPr lang="es-ES" sz="2400" b="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>
                          <a:effectLst/>
                          <a:latin typeface="Century Gothic" panose="020B0502020202020204" pitchFamily="34" charset="0"/>
                        </a:rPr>
                        <a:t>237</a:t>
                      </a:r>
                      <a:endParaRPr lang="es-ES" sz="2400" b="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53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>
                          <a:effectLst/>
                          <a:latin typeface="Century Gothic" panose="020B0502020202020204" pitchFamily="34" charset="0"/>
                        </a:rPr>
                        <a:t>Oficinas Desconcentradas</a:t>
                      </a:r>
                      <a:endParaRPr lang="es-ES" sz="2400" b="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>
                          <a:effectLst/>
                          <a:latin typeface="Century Gothic" panose="020B0502020202020204" pitchFamily="34" charset="0"/>
                        </a:rPr>
                        <a:t>212</a:t>
                      </a:r>
                      <a:endParaRPr lang="es-ES" sz="2400" b="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>
                          <a:effectLst/>
                          <a:latin typeface="Century Gothic" panose="020B0502020202020204" pitchFamily="34" charset="0"/>
                        </a:rPr>
                        <a:t>350</a:t>
                      </a:r>
                      <a:endParaRPr lang="es-ES" sz="2400" b="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>
                          <a:effectLst/>
                          <a:latin typeface="Century Gothic" panose="020B0502020202020204" pitchFamily="34" charset="0"/>
                        </a:rPr>
                        <a:t>593</a:t>
                      </a:r>
                      <a:endParaRPr lang="es-ES" sz="2400" b="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53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Total</a:t>
                      </a:r>
                      <a:endParaRPr lang="es-ES" sz="2800" b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325</a:t>
                      </a:r>
                      <a:endParaRPr lang="es-ES" sz="2800" b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631</a:t>
                      </a:r>
                      <a:endParaRPr lang="es-ES" sz="2800" b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820</a:t>
                      </a:r>
                      <a:endParaRPr lang="es-ES" sz="2800" b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sp>
        <p:nvSpPr>
          <p:cNvPr id="29" name="CuadroTexto 2"/>
          <p:cNvSpPr txBox="1">
            <a:spLocks noChangeArrowheads="1"/>
          </p:cNvSpPr>
          <p:nvPr/>
        </p:nvSpPr>
        <p:spPr bwMode="auto">
          <a:xfrm>
            <a:off x="92357" y="1873331"/>
            <a:ext cx="657007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sz="2000" dirty="0">
                <a:latin typeface="Century Gothic" panose="020B0502020202020204" pitchFamily="34" charset="0"/>
              </a:rPr>
              <a:t>S</a:t>
            </a:r>
            <a:r>
              <a:rPr lang="es-ES" sz="2000" dirty="0" smtClean="0">
                <a:latin typeface="Century Gothic" panose="020B0502020202020204" pitchFamily="34" charset="0"/>
              </a:rPr>
              <a:t>upervisiones a entidades de fiscalización ambiental realizadas durante los años 2012 y 2013, y programadas para el año 2014</a:t>
            </a:r>
            <a:endParaRPr lang="es-PE" sz="2000" dirty="0">
              <a:latin typeface="Century Gothic" panose="020B0502020202020204" pitchFamily="34" charset="0"/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BE263-8662-4DEB-80DA-3F3B7DB2FAA6}" type="slidenum">
              <a:rPr lang="es-ES_tradnl" smtClean="0"/>
              <a:pPr/>
              <a:t>69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4583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701957" y="2168986"/>
            <a:ext cx="5130057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PE" dirty="0" smtClean="0">
                <a:latin typeface="Century Gothic" panose="020B0502020202020204" pitchFamily="34" charset="0"/>
              </a:rPr>
              <a:t>La </a:t>
            </a:r>
            <a:r>
              <a:rPr lang="es-PE" sz="2800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Ley General del Ambiente</a:t>
            </a:r>
            <a:r>
              <a:rPr lang="es-PE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 </a:t>
            </a:r>
            <a:r>
              <a:rPr lang="es-PE" dirty="0" smtClean="0">
                <a:latin typeface="Century Gothic" panose="020B0502020202020204" pitchFamily="34" charset="0"/>
              </a:rPr>
              <a:t>(desde el año 2005 hasta su modificación en el año 2013) establecía que las multas no podían ser mayores a </a:t>
            </a:r>
            <a:r>
              <a:rPr lang="es-PE" sz="2800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10 000 UIT</a:t>
            </a:r>
            <a:r>
              <a:rPr lang="es-PE" dirty="0" smtClean="0">
                <a:latin typeface="Century Gothic" panose="020B0502020202020204" pitchFamily="34" charset="0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PE" dirty="0" smtClean="0">
              <a:latin typeface="Century Gothic" panose="020B0502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PE" dirty="0" smtClean="0">
                <a:latin typeface="Century Gothic" panose="020B0502020202020204" pitchFamily="34" charset="0"/>
              </a:rPr>
              <a:t>Con la </a:t>
            </a:r>
            <a:r>
              <a:rPr lang="es-PE" sz="2800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Ley N°30011</a:t>
            </a:r>
            <a:r>
              <a:rPr lang="es-PE" dirty="0" smtClean="0">
                <a:latin typeface="Century Gothic" panose="020B0502020202020204" pitchFamily="34" charset="0"/>
              </a:rPr>
              <a:t>, este tope se elevó a </a:t>
            </a:r>
            <a:r>
              <a:rPr lang="es-PE" sz="2800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30 000 UIT</a:t>
            </a:r>
            <a:r>
              <a:rPr lang="es-PE" dirty="0" smtClean="0">
                <a:latin typeface="Century Gothic" panose="020B0502020202020204" pitchFamily="34" charset="0"/>
              </a:rPr>
              <a:t>.</a:t>
            </a:r>
            <a:endParaRPr lang="es-ES" dirty="0">
              <a:latin typeface="Century Gothic" panose="020B0502020202020204" pitchFamily="34" charset="0"/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BE263-8662-4DEB-80DA-3F3B7DB2FAA6}" type="slidenum">
              <a:rPr lang="es-ES_tradnl" smtClean="0"/>
              <a:pPr/>
              <a:t>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5631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68231A-44AA-41DE-A835-2108A4D91D51}" type="slidenum">
              <a:rPr lang="es-ES_tradnl" smtClean="0"/>
              <a:pPr>
                <a:defRPr/>
              </a:pPr>
              <a:t>70</a:t>
            </a:fld>
            <a:endParaRPr lang="es-ES_tradnl"/>
          </a:p>
        </p:txBody>
      </p:sp>
      <p:sp>
        <p:nvSpPr>
          <p:cNvPr id="6" name="1 CuadroTexto"/>
          <p:cNvSpPr txBox="1">
            <a:spLocks noChangeArrowheads="1"/>
          </p:cNvSpPr>
          <p:nvPr/>
        </p:nvSpPr>
        <p:spPr bwMode="auto">
          <a:xfrm>
            <a:off x="3637137" y="548968"/>
            <a:ext cx="4804906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PE" sz="4800" b="1" i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El OEFA no escucharía al sector privado</a:t>
            </a:r>
            <a:endParaRPr lang="es-PE" sz="4800" b="1" i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791958" y="1241465"/>
            <a:ext cx="298511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s-PE" sz="5400" b="1" dirty="0">
                <a:latin typeface="Century Gothic" panose="020B0502020202020204" pitchFamily="34" charset="0"/>
              </a:rPr>
              <a:t>Mito </a:t>
            </a:r>
            <a:r>
              <a:rPr lang="es-PE" sz="5400" b="1" dirty="0" smtClean="0">
                <a:latin typeface="Century Gothic" panose="020B0502020202020204" pitchFamily="34" charset="0"/>
              </a:rPr>
              <a:t>10: </a:t>
            </a:r>
            <a:endParaRPr lang="es-PE" sz="5400" b="1" dirty="0">
              <a:latin typeface="Century Gothic" panose="020B0502020202020204" pitchFamily="34" charset="0"/>
            </a:endParaRPr>
          </a:p>
        </p:txBody>
      </p:sp>
      <p:grpSp>
        <p:nvGrpSpPr>
          <p:cNvPr id="12" name="Grupo 11"/>
          <p:cNvGrpSpPr/>
          <p:nvPr/>
        </p:nvGrpSpPr>
        <p:grpSpPr>
          <a:xfrm>
            <a:off x="1421965" y="2978995"/>
            <a:ext cx="6281354" cy="2343150"/>
            <a:chOff x="1478676" y="3146538"/>
            <a:chExt cx="6281354" cy="2343150"/>
          </a:xfrm>
        </p:grpSpPr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78676" y="3146538"/>
              <a:ext cx="1952625" cy="2343150"/>
            </a:xfrm>
            <a:prstGeom prst="rect">
              <a:avLst/>
            </a:prstGeom>
          </p:spPr>
        </p:pic>
        <p:sp>
          <p:nvSpPr>
            <p:cNvPr id="14" name="1 CuadroTexto"/>
            <p:cNvSpPr txBox="1">
              <a:spLocks noChangeArrowheads="1"/>
            </p:cNvSpPr>
            <p:nvPr/>
          </p:nvSpPr>
          <p:spPr bwMode="auto">
            <a:xfrm>
              <a:off x="3851992" y="3533283"/>
              <a:ext cx="3908038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PE" sz="9600" b="1" dirty="0" smtClean="0">
                  <a:solidFill>
                    <a:srgbClr val="C00000"/>
                  </a:solidFill>
                  <a:latin typeface="Century Gothic" panose="020B0502020202020204" pitchFamily="34" charset="0"/>
                </a:rPr>
                <a:t>FALSO</a:t>
              </a:r>
              <a:endParaRPr lang="es-PE" sz="9600" b="1" dirty="0">
                <a:solidFill>
                  <a:srgbClr val="C00000"/>
                </a:solidFill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698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BE263-8662-4DEB-80DA-3F3B7DB2FAA6}" type="slidenum">
              <a:rPr lang="es-ES_tradnl" smtClean="0"/>
              <a:pPr/>
              <a:t>71</a:t>
            </a:fld>
            <a:endParaRPr lang="es-ES_tradnl"/>
          </a:p>
        </p:txBody>
      </p:sp>
      <p:sp>
        <p:nvSpPr>
          <p:cNvPr id="40" name="CuadroTexto 24"/>
          <p:cNvSpPr txBox="1">
            <a:spLocks noChangeArrowheads="1"/>
          </p:cNvSpPr>
          <p:nvPr/>
        </p:nvSpPr>
        <p:spPr bwMode="auto">
          <a:xfrm>
            <a:off x="1334240" y="2897889"/>
            <a:ext cx="5667788" cy="2104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2000" tIns="36000" rIns="72000" bIns="36000" anchor="ctr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PE" sz="4400" b="1" dirty="0" smtClean="0">
                <a:latin typeface="Century Gothic" panose="020B0502020202020204" pitchFamily="34" charset="0"/>
              </a:rPr>
              <a:t>Se fomenta la participación del sector privado</a:t>
            </a:r>
            <a:endParaRPr lang="es-PE" sz="4400" b="1" dirty="0">
              <a:latin typeface="Century Gothic" panose="020B0502020202020204" pitchFamily="34" charset="0"/>
            </a:endParaRPr>
          </a:p>
        </p:txBody>
      </p:sp>
      <p:grpSp>
        <p:nvGrpSpPr>
          <p:cNvPr id="41" name="Grupo 40"/>
          <p:cNvGrpSpPr/>
          <p:nvPr/>
        </p:nvGrpSpPr>
        <p:grpSpPr>
          <a:xfrm>
            <a:off x="521955" y="3394199"/>
            <a:ext cx="612000" cy="852900"/>
            <a:chOff x="841640" y="2991188"/>
            <a:chExt cx="612000" cy="852900"/>
          </a:xfrm>
        </p:grpSpPr>
        <p:sp>
          <p:nvSpPr>
            <p:cNvPr id="42" name="Elipse 41"/>
            <p:cNvSpPr/>
            <p:nvPr/>
          </p:nvSpPr>
          <p:spPr>
            <a:xfrm>
              <a:off x="841640" y="3232088"/>
              <a:ext cx="612000" cy="612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eaLnBrk="1" hangingPunct="1">
                <a:defRPr/>
              </a:pPr>
              <a:endParaRPr lang="es-PE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3" name="Flecha doblada hacia arriba 42"/>
            <p:cNvSpPr/>
            <p:nvPr/>
          </p:nvSpPr>
          <p:spPr>
            <a:xfrm rot="2549096">
              <a:off x="1103782" y="2991188"/>
              <a:ext cx="288000" cy="648000"/>
            </a:xfrm>
            <a:prstGeom prst="bentUpArrow">
              <a:avLst>
                <a:gd name="adj1" fmla="val 44671"/>
                <a:gd name="adj2" fmla="val 12065"/>
                <a:gd name="adj3" fmla="val 0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316675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8 Rectángulo"/>
          <p:cNvSpPr/>
          <p:nvPr/>
        </p:nvSpPr>
        <p:spPr>
          <a:xfrm>
            <a:off x="431954" y="1988984"/>
            <a:ext cx="5832014" cy="4078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30250" indent="-457200">
              <a:buFont typeface="Arial" panose="020B0604020202020204" pitchFamily="34" charset="0"/>
              <a:buChar char="•"/>
              <a:defRPr/>
            </a:pPr>
            <a:endParaRPr lang="es-PE" sz="2500" dirty="0" smtClean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730250" indent="-457200">
              <a:buFont typeface="Arial" panose="020B0604020202020204" pitchFamily="34" charset="0"/>
              <a:buChar char="•"/>
              <a:defRPr/>
            </a:pPr>
            <a:r>
              <a:rPr lang="es-PE" sz="25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Las normas se aprueban con la </a:t>
            </a:r>
            <a:r>
              <a:rPr lang="es-PE" sz="2800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participación activa</a:t>
            </a:r>
            <a:r>
              <a:rPr lang="es-PE" sz="25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 del sector privado.</a:t>
            </a:r>
          </a:p>
          <a:p>
            <a:pPr marL="273050">
              <a:defRPr/>
            </a:pPr>
            <a:endParaRPr lang="es-PE" sz="25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730250" indent="-457200">
              <a:buFont typeface="Arial" panose="020B0604020202020204" pitchFamily="34" charset="0"/>
              <a:buChar char="•"/>
              <a:defRPr/>
            </a:pPr>
            <a:r>
              <a:rPr lang="es-PE" sz="25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Todos los </a:t>
            </a:r>
            <a:r>
              <a:rPr lang="es-PE" sz="2800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comentarios</a:t>
            </a:r>
            <a:r>
              <a:rPr lang="es-PE" sz="25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 recibidos </a:t>
            </a:r>
            <a:r>
              <a:rPr lang="es-PE" sz="2800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son considerados </a:t>
            </a:r>
            <a:r>
              <a:rPr lang="es-PE" sz="25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en la aprobación de la norma.</a:t>
            </a:r>
            <a:endParaRPr lang="es-PE" sz="25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730250" indent="-457200">
              <a:buFont typeface="Arial" panose="020B0604020202020204" pitchFamily="34" charset="0"/>
              <a:buChar char="•"/>
              <a:defRPr/>
            </a:pPr>
            <a:endParaRPr lang="es-PE" sz="2500" dirty="0" smtClean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273050">
              <a:defRPr/>
            </a:pPr>
            <a:endParaRPr lang="es-PE" sz="25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9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adroTexto 3"/>
          <p:cNvSpPr txBox="1">
            <a:spLocks noChangeArrowheads="1"/>
          </p:cNvSpPr>
          <p:nvPr/>
        </p:nvSpPr>
        <p:spPr bwMode="auto">
          <a:xfrm>
            <a:off x="2771980" y="250981"/>
            <a:ext cx="6030067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PE" sz="3600" b="1" dirty="0">
                <a:latin typeface="Century Gothic" panose="020B0502020202020204" pitchFamily="34" charset="0"/>
              </a:rPr>
              <a:t>El nuevo enfoque de la fiscalización ambiental </a:t>
            </a:r>
          </a:p>
        </p:txBody>
      </p:sp>
      <p:sp>
        <p:nvSpPr>
          <p:cNvPr id="51" name="CuadroTexto 50"/>
          <p:cNvSpPr txBox="1">
            <a:spLocks noChangeArrowheads="1"/>
          </p:cNvSpPr>
          <p:nvPr/>
        </p:nvSpPr>
        <p:spPr bwMode="auto">
          <a:xfrm>
            <a:off x="1183913" y="1954115"/>
            <a:ext cx="5400000" cy="411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2000" tIns="36000" rIns="72000" bIns="36000" anchor="ctr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PE" sz="2200" dirty="0">
                <a:latin typeface="Century Gothic" panose="020B0502020202020204" pitchFamily="34" charset="0"/>
              </a:rPr>
              <a:t>Multas razonables y proporcionales  </a:t>
            </a:r>
          </a:p>
        </p:txBody>
      </p:sp>
      <p:sp>
        <p:nvSpPr>
          <p:cNvPr id="52" name="CuadroTexto 51"/>
          <p:cNvSpPr txBox="1">
            <a:spLocks noChangeArrowheads="1"/>
          </p:cNvSpPr>
          <p:nvPr/>
        </p:nvSpPr>
        <p:spPr bwMode="auto">
          <a:xfrm>
            <a:off x="1182146" y="3626204"/>
            <a:ext cx="5400000" cy="411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2000" tIns="36000" rIns="72000" bIns="36000" anchor="ctr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PE" sz="2200" dirty="0" smtClean="0">
                <a:latin typeface="Century Gothic" panose="020B0502020202020204" pitchFamily="34" charset="0"/>
              </a:rPr>
              <a:t>Se busca la predictibilidad en la graduación de </a:t>
            </a:r>
            <a:r>
              <a:rPr lang="es-PE" sz="2200" dirty="0">
                <a:latin typeface="Century Gothic" panose="020B0502020202020204" pitchFamily="34" charset="0"/>
              </a:rPr>
              <a:t>las multas </a:t>
            </a:r>
          </a:p>
        </p:txBody>
      </p:sp>
      <p:sp>
        <p:nvSpPr>
          <p:cNvPr id="53" name="CuadroTexto 52"/>
          <p:cNvSpPr txBox="1">
            <a:spLocks noChangeArrowheads="1"/>
          </p:cNvSpPr>
          <p:nvPr/>
        </p:nvSpPr>
        <p:spPr bwMode="auto">
          <a:xfrm>
            <a:off x="1179022" y="4526249"/>
            <a:ext cx="5400000" cy="442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2000" tIns="36000" rIns="72000" bIns="36000" anchor="ctr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PE" sz="2200" dirty="0" smtClean="0">
                <a:latin typeface="Century Gothic" panose="020B0502020202020204" pitchFamily="34" charset="0"/>
              </a:rPr>
              <a:t>El nuevo</a:t>
            </a:r>
            <a:r>
              <a:rPr lang="es-PE" sz="2400" b="1" dirty="0" smtClean="0"/>
              <a:t> </a:t>
            </a:r>
            <a:r>
              <a:rPr lang="es-PE" sz="2200" dirty="0">
                <a:latin typeface="Century Gothic" panose="020B0502020202020204" pitchFamily="34" charset="0"/>
              </a:rPr>
              <a:t>régimen para el cobro de las multas es razonable </a:t>
            </a:r>
          </a:p>
        </p:txBody>
      </p:sp>
      <p:sp>
        <p:nvSpPr>
          <p:cNvPr id="56" name="CuadroTexto 26"/>
          <p:cNvSpPr txBox="1">
            <a:spLocks noChangeArrowheads="1"/>
          </p:cNvSpPr>
          <p:nvPr/>
        </p:nvSpPr>
        <p:spPr bwMode="auto">
          <a:xfrm>
            <a:off x="1179022" y="5455017"/>
            <a:ext cx="5400000" cy="442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2000" tIns="36000" rIns="72000" bIns="36000" anchor="ctr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PE" sz="2200" dirty="0" smtClean="0">
                <a:latin typeface="Century Gothic" panose="020B0502020202020204" pitchFamily="34" charset="0"/>
              </a:rPr>
              <a:t>Se privilegia</a:t>
            </a:r>
            <a:r>
              <a:rPr lang="es-PE" sz="2400" b="1" dirty="0" smtClean="0"/>
              <a:t> </a:t>
            </a:r>
            <a:r>
              <a:rPr lang="es-PE" sz="2200" dirty="0">
                <a:latin typeface="Century Gothic" panose="020B0502020202020204" pitchFamily="34" charset="0"/>
              </a:rPr>
              <a:t>la protección </a:t>
            </a:r>
            <a:r>
              <a:rPr lang="es-PE" sz="2200" dirty="0" smtClean="0">
                <a:latin typeface="Century Gothic" panose="020B0502020202020204" pitchFamily="34" charset="0"/>
              </a:rPr>
              <a:t>al ambiental</a:t>
            </a:r>
            <a:endParaRPr lang="es-PE" sz="2200" dirty="0">
              <a:latin typeface="Century Gothic" panose="020B0502020202020204" pitchFamily="34" charset="0"/>
            </a:endParaRPr>
          </a:p>
        </p:txBody>
      </p:sp>
      <p:sp>
        <p:nvSpPr>
          <p:cNvPr id="27" name="CuadroTexto 24"/>
          <p:cNvSpPr txBox="1">
            <a:spLocks noChangeArrowheads="1"/>
          </p:cNvSpPr>
          <p:nvPr/>
        </p:nvSpPr>
        <p:spPr bwMode="auto">
          <a:xfrm>
            <a:off x="1182146" y="2726159"/>
            <a:ext cx="5400000" cy="411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2000" tIns="36000" rIns="72000" bIns="36000" anchor="ctr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PE" sz="22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Aplicación razonable de las facultades de fiscalización y sanción</a:t>
            </a:r>
            <a:endParaRPr lang="es-PE" sz="22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611956" y="1860447"/>
            <a:ext cx="396000" cy="504925"/>
            <a:chOff x="-1098063" y="2422563"/>
            <a:chExt cx="396000" cy="504925"/>
          </a:xfrm>
        </p:grpSpPr>
        <p:sp>
          <p:nvSpPr>
            <p:cNvPr id="28" name="Elipse 27"/>
            <p:cNvSpPr/>
            <p:nvPr/>
          </p:nvSpPr>
          <p:spPr>
            <a:xfrm>
              <a:off x="-1098063" y="2531488"/>
              <a:ext cx="396000" cy="39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eaLnBrk="1" hangingPunct="1">
                <a:defRPr/>
              </a:pPr>
              <a:endParaRPr lang="es-PE" b="1" dirty="0">
                <a:solidFill>
                  <a:prstClr val="white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9" name="Flecha doblada hacia arriba 28"/>
            <p:cNvSpPr/>
            <p:nvPr/>
          </p:nvSpPr>
          <p:spPr>
            <a:xfrm rot="2549096">
              <a:off x="-893237" y="2422563"/>
              <a:ext cx="144000" cy="396000"/>
            </a:xfrm>
            <a:prstGeom prst="bentUpArrow">
              <a:avLst>
                <a:gd name="adj1" fmla="val 44671"/>
                <a:gd name="adj2" fmla="val 12065"/>
                <a:gd name="adj3" fmla="val 0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grpSp>
        <p:nvGrpSpPr>
          <p:cNvPr id="79" name="Grupo 78"/>
          <p:cNvGrpSpPr/>
          <p:nvPr/>
        </p:nvGrpSpPr>
        <p:grpSpPr>
          <a:xfrm>
            <a:off x="611956" y="2679324"/>
            <a:ext cx="396000" cy="504925"/>
            <a:chOff x="-1098063" y="2422563"/>
            <a:chExt cx="396000" cy="504925"/>
          </a:xfrm>
        </p:grpSpPr>
        <p:sp>
          <p:nvSpPr>
            <p:cNvPr id="80" name="Elipse 79"/>
            <p:cNvSpPr/>
            <p:nvPr/>
          </p:nvSpPr>
          <p:spPr>
            <a:xfrm>
              <a:off x="-1098063" y="2531488"/>
              <a:ext cx="396000" cy="39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eaLnBrk="1" hangingPunct="1">
                <a:defRPr/>
              </a:pPr>
              <a:endParaRPr lang="es-PE" b="1" dirty="0">
                <a:solidFill>
                  <a:prstClr val="white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1" name="Flecha doblada hacia arriba 80"/>
            <p:cNvSpPr/>
            <p:nvPr/>
          </p:nvSpPr>
          <p:spPr>
            <a:xfrm rot="2549096">
              <a:off x="-893237" y="2422563"/>
              <a:ext cx="144000" cy="396000"/>
            </a:xfrm>
            <a:prstGeom prst="bentUpArrow">
              <a:avLst>
                <a:gd name="adj1" fmla="val 44671"/>
                <a:gd name="adj2" fmla="val 12065"/>
                <a:gd name="adj3" fmla="val 0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grpSp>
        <p:nvGrpSpPr>
          <p:cNvPr id="82" name="Grupo 81"/>
          <p:cNvGrpSpPr/>
          <p:nvPr/>
        </p:nvGrpSpPr>
        <p:grpSpPr>
          <a:xfrm>
            <a:off x="611956" y="3579369"/>
            <a:ext cx="396000" cy="504925"/>
            <a:chOff x="-1098063" y="2422563"/>
            <a:chExt cx="396000" cy="504925"/>
          </a:xfrm>
        </p:grpSpPr>
        <p:sp>
          <p:nvSpPr>
            <p:cNvPr id="83" name="Elipse 82"/>
            <p:cNvSpPr/>
            <p:nvPr/>
          </p:nvSpPr>
          <p:spPr>
            <a:xfrm>
              <a:off x="-1098063" y="2531488"/>
              <a:ext cx="396000" cy="39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eaLnBrk="1" hangingPunct="1">
                <a:defRPr/>
              </a:pPr>
              <a:endParaRPr lang="es-PE" b="1" dirty="0">
                <a:solidFill>
                  <a:prstClr val="white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4" name="Flecha doblada hacia arriba 83"/>
            <p:cNvSpPr/>
            <p:nvPr/>
          </p:nvSpPr>
          <p:spPr>
            <a:xfrm rot="2549096">
              <a:off x="-893237" y="2422563"/>
              <a:ext cx="144000" cy="396000"/>
            </a:xfrm>
            <a:prstGeom prst="bentUpArrow">
              <a:avLst>
                <a:gd name="adj1" fmla="val 44671"/>
                <a:gd name="adj2" fmla="val 12065"/>
                <a:gd name="adj3" fmla="val 0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grpSp>
        <p:nvGrpSpPr>
          <p:cNvPr id="85" name="Grupo 84"/>
          <p:cNvGrpSpPr/>
          <p:nvPr/>
        </p:nvGrpSpPr>
        <p:grpSpPr>
          <a:xfrm>
            <a:off x="611956" y="4494803"/>
            <a:ext cx="396000" cy="504925"/>
            <a:chOff x="-1098063" y="2422563"/>
            <a:chExt cx="396000" cy="504925"/>
          </a:xfrm>
        </p:grpSpPr>
        <p:sp>
          <p:nvSpPr>
            <p:cNvPr id="86" name="Elipse 85"/>
            <p:cNvSpPr/>
            <p:nvPr/>
          </p:nvSpPr>
          <p:spPr>
            <a:xfrm>
              <a:off x="-1098063" y="2531488"/>
              <a:ext cx="396000" cy="39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eaLnBrk="1" hangingPunct="1">
                <a:defRPr/>
              </a:pPr>
              <a:endParaRPr lang="es-PE" b="1" dirty="0">
                <a:solidFill>
                  <a:prstClr val="white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7" name="Flecha doblada hacia arriba 86"/>
            <p:cNvSpPr/>
            <p:nvPr/>
          </p:nvSpPr>
          <p:spPr>
            <a:xfrm rot="2549096">
              <a:off x="-893237" y="2422563"/>
              <a:ext cx="144000" cy="396000"/>
            </a:xfrm>
            <a:prstGeom prst="bentUpArrow">
              <a:avLst>
                <a:gd name="adj1" fmla="val 44671"/>
                <a:gd name="adj2" fmla="val 12065"/>
                <a:gd name="adj3" fmla="val 0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grpSp>
        <p:nvGrpSpPr>
          <p:cNvPr id="88" name="Grupo 87"/>
          <p:cNvGrpSpPr/>
          <p:nvPr/>
        </p:nvGrpSpPr>
        <p:grpSpPr>
          <a:xfrm>
            <a:off x="609815" y="5417894"/>
            <a:ext cx="396000" cy="504925"/>
            <a:chOff x="-1098063" y="2422563"/>
            <a:chExt cx="396000" cy="504925"/>
          </a:xfrm>
        </p:grpSpPr>
        <p:sp>
          <p:nvSpPr>
            <p:cNvPr id="89" name="Elipse 88"/>
            <p:cNvSpPr/>
            <p:nvPr/>
          </p:nvSpPr>
          <p:spPr>
            <a:xfrm>
              <a:off x="-1098063" y="2531488"/>
              <a:ext cx="396000" cy="39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eaLnBrk="1" hangingPunct="1">
                <a:defRPr/>
              </a:pPr>
              <a:endParaRPr lang="es-PE" b="1" dirty="0">
                <a:solidFill>
                  <a:prstClr val="white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90" name="Flecha doblada hacia arriba 89"/>
            <p:cNvSpPr/>
            <p:nvPr/>
          </p:nvSpPr>
          <p:spPr>
            <a:xfrm rot="2549096">
              <a:off x="-893237" y="2422563"/>
              <a:ext cx="144000" cy="396000"/>
            </a:xfrm>
            <a:prstGeom prst="bentUpArrow">
              <a:avLst>
                <a:gd name="adj1" fmla="val 44671"/>
                <a:gd name="adj2" fmla="val 12065"/>
                <a:gd name="adj3" fmla="val 0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BE263-8662-4DEB-80DA-3F3B7DB2FAA6}" type="slidenum">
              <a:rPr lang="es-ES_tradnl" smtClean="0"/>
              <a:pPr/>
              <a:t>73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1309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adroTexto 3"/>
          <p:cNvSpPr txBox="1">
            <a:spLocks noChangeArrowheads="1"/>
          </p:cNvSpPr>
          <p:nvPr/>
        </p:nvSpPr>
        <p:spPr bwMode="auto">
          <a:xfrm>
            <a:off x="2771980" y="250981"/>
            <a:ext cx="6030067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PE" sz="3600" b="1" dirty="0">
                <a:latin typeface="Century Gothic" panose="020B0502020202020204" pitchFamily="34" charset="0"/>
              </a:rPr>
              <a:t>El nuevo enfoque de la fiscalización ambiental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BE263-8662-4DEB-80DA-3F3B7DB2FAA6}" type="slidenum">
              <a:rPr lang="es-ES_tradnl" smtClean="0"/>
              <a:pPr/>
              <a:t>74</a:t>
            </a:fld>
            <a:endParaRPr lang="es-ES_tradnl"/>
          </a:p>
        </p:txBody>
      </p:sp>
      <p:sp>
        <p:nvSpPr>
          <p:cNvPr id="40" name="CuadroTexto 24"/>
          <p:cNvSpPr txBox="1">
            <a:spLocks noChangeArrowheads="1"/>
          </p:cNvSpPr>
          <p:nvPr/>
        </p:nvSpPr>
        <p:spPr bwMode="auto">
          <a:xfrm>
            <a:off x="1153200" y="4599013"/>
            <a:ext cx="5400000" cy="41125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 lIns="72000" tIns="36000" rIns="72000" bIns="36000" anchor="ctr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PE" sz="2200" dirty="0" smtClean="0">
                <a:latin typeface="Century Gothic" panose="020B0502020202020204" pitchFamily="34" charset="0"/>
              </a:rPr>
              <a:t>Se fiscaliza </a:t>
            </a:r>
            <a:r>
              <a:rPr lang="es-PE" sz="2200" dirty="0">
                <a:latin typeface="Century Gothic" panose="020B0502020202020204" pitchFamily="34" charset="0"/>
              </a:rPr>
              <a:t>a </a:t>
            </a:r>
            <a:r>
              <a:rPr lang="es-PE" sz="2200" dirty="0" smtClean="0">
                <a:latin typeface="Century Gothic" panose="020B0502020202020204" pitchFamily="34" charset="0"/>
              </a:rPr>
              <a:t>toda la actividad</a:t>
            </a:r>
            <a:endParaRPr lang="es-PE" sz="2200" dirty="0">
              <a:latin typeface="Century Gothic" panose="020B0502020202020204" pitchFamily="34" charset="0"/>
            </a:endParaRPr>
          </a:p>
        </p:txBody>
      </p:sp>
      <p:sp>
        <p:nvSpPr>
          <p:cNvPr id="41" name="CuadroTexto 25"/>
          <p:cNvSpPr txBox="1">
            <a:spLocks noChangeArrowheads="1"/>
          </p:cNvSpPr>
          <p:nvPr/>
        </p:nvSpPr>
        <p:spPr bwMode="auto">
          <a:xfrm>
            <a:off x="1164415" y="2888994"/>
            <a:ext cx="5400000" cy="41125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 lIns="72000" tIns="36000" rIns="72000" bIns="36000" anchor="ctr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None/>
            </a:pPr>
            <a:r>
              <a:rPr lang="es-PE" sz="2200" dirty="0">
                <a:latin typeface="Century Gothic" panose="020B0502020202020204" pitchFamily="34" charset="0"/>
              </a:rPr>
              <a:t>Las denuncias son </a:t>
            </a:r>
            <a:r>
              <a:rPr lang="es-PE" sz="2200" dirty="0" smtClean="0">
                <a:latin typeface="Century Gothic" panose="020B0502020202020204" pitchFamily="34" charset="0"/>
              </a:rPr>
              <a:t>analizadas minuciosamente</a:t>
            </a:r>
            <a:endParaRPr lang="es-PE" sz="2200" dirty="0">
              <a:latin typeface="Century Gothic" panose="020B0502020202020204" pitchFamily="34" charset="0"/>
            </a:endParaRPr>
          </a:p>
        </p:txBody>
      </p:sp>
      <p:sp>
        <p:nvSpPr>
          <p:cNvPr id="42" name="CuadroTexto 27"/>
          <p:cNvSpPr txBox="1">
            <a:spLocks noChangeArrowheads="1"/>
          </p:cNvSpPr>
          <p:nvPr/>
        </p:nvSpPr>
        <p:spPr bwMode="auto">
          <a:xfrm>
            <a:off x="1153200" y="3789004"/>
            <a:ext cx="5400000" cy="41125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 lIns="72000" tIns="36000" rIns="72000" bIns="36000" anchor="ctr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None/>
            </a:pPr>
            <a:r>
              <a:rPr lang="es-PE" sz="2200" dirty="0" smtClean="0">
                <a:latin typeface="Century Gothic" panose="020B0502020202020204" pitchFamily="34" charset="0"/>
              </a:rPr>
              <a:t>Las supervisiones son técnicas </a:t>
            </a:r>
            <a:r>
              <a:rPr lang="es-PE" sz="2200" dirty="0">
                <a:latin typeface="Century Gothic" panose="020B0502020202020204" pitchFamily="34" charset="0"/>
              </a:rPr>
              <a:t>y transparentes </a:t>
            </a:r>
          </a:p>
        </p:txBody>
      </p:sp>
      <p:sp>
        <p:nvSpPr>
          <p:cNvPr id="43" name="CuadroTexto 28"/>
          <p:cNvSpPr txBox="1">
            <a:spLocks noChangeArrowheads="1"/>
          </p:cNvSpPr>
          <p:nvPr/>
        </p:nvSpPr>
        <p:spPr bwMode="auto">
          <a:xfrm>
            <a:off x="1165608" y="1961743"/>
            <a:ext cx="5400000" cy="41125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 lIns="72000" tIns="36000" rIns="72000" bIns="36000" anchor="ctr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None/>
            </a:pPr>
            <a:r>
              <a:rPr lang="es-PE" sz="2200" dirty="0">
                <a:latin typeface="Century Gothic" panose="020B0502020202020204" pitchFamily="34" charset="0"/>
              </a:rPr>
              <a:t>La fiscalización </a:t>
            </a:r>
            <a:r>
              <a:rPr lang="es-PE" sz="2200" dirty="0" smtClean="0">
                <a:latin typeface="Century Gothic" panose="020B0502020202020204" pitchFamily="34" charset="0"/>
              </a:rPr>
              <a:t>ambiental es </a:t>
            </a:r>
            <a:r>
              <a:rPr lang="es-PE" sz="2200" dirty="0">
                <a:latin typeface="Century Gothic" panose="020B0502020202020204" pitchFamily="34" charset="0"/>
              </a:rPr>
              <a:t>preventiva </a:t>
            </a:r>
          </a:p>
        </p:txBody>
      </p:sp>
      <p:grpSp>
        <p:nvGrpSpPr>
          <p:cNvPr id="47" name="Grupo 46"/>
          <p:cNvGrpSpPr/>
          <p:nvPr/>
        </p:nvGrpSpPr>
        <p:grpSpPr>
          <a:xfrm>
            <a:off x="611956" y="2842159"/>
            <a:ext cx="396000" cy="504925"/>
            <a:chOff x="-1098063" y="2422563"/>
            <a:chExt cx="396000" cy="504925"/>
          </a:xfrm>
        </p:grpSpPr>
        <p:sp>
          <p:nvSpPr>
            <p:cNvPr id="48" name="Elipse 47"/>
            <p:cNvSpPr/>
            <p:nvPr/>
          </p:nvSpPr>
          <p:spPr>
            <a:xfrm>
              <a:off x="-1098063" y="2531488"/>
              <a:ext cx="396000" cy="39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eaLnBrk="1" hangingPunct="1">
                <a:defRPr/>
              </a:pPr>
              <a:endParaRPr lang="es-PE" b="1" dirty="0">
                <a:solidFill>
                  <a:prstClr val="white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9" name="Flecha doblada hacia arriba 48"/>
            <p:cNvSpPr/>
            <p:nvPr/>
          </p:nvSpPr>
          <p:spPr>
            <a:xfrm rot="2549096">
              <a:off x="-893237" y="2422563"/>
              <a:ext cx="144000" cy="396000"/>
            </a:xfrm>
            <a:prstGeom prst="bentUpArrow">
              <a:avLst>
                <a:gd name="adj1" fmla="val 44671"/>
                <a:gd name="adj2" fmla="val 12065"/>
                <a:gd name="adj3" fmla="val 0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sp>
        <p:nvSpPr>
          <p:cNvPr id="65" name="Rectángulo 64"/>
          <p:cNvSpPr/>
          <p:nvPr/>
        </p:nvSpPr>
        <p:spPr>
          <a:xfrm>
            <a:off x="1153200" y="5359589"/>
            <a:ext cx="5400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s-PE" sz="2200" dirty="0">
                <a:latin typeface="Century Gothic" panose="020B0502020202020204" pitchFamily="34" charset="0"/>
              </a:rPr>
              <a:t>Se fiscaliza que las entidades públicas cumplan con sus competencias de fiscalización ambiental</a:t>
            </a:r>
          </a:p>
        </p:txBody>
      </p:sp>
      <p:grpSp>
        <p:nvGrpSpPr>
          <p:cNvPr id="71" name="Grupo 70"/>
          <p:cNvGrpSpPr/>
          <p:nvPr/>
        </p:nvGrpSpPr>
        <p:grpSpPr>
          <a:xfrm>
            <a:off x="611956" y="1860447"/>
            <a:ext cx="396000" cy="504925"/>
            <a:chOff x="-1098063" y="2422563"/>
            <a:chExt cx="396000" cy="504925"/>
          </a:xfrm>
        </p:grpSpPr>
        <p:sp>
          <p:nvSpPr>
            <p:cNvPr id="72" name="Elipse 71"/>
            <p:cNvSpPr/>
            <p:nvPr/>
          </p:nvSpPr>
          <p:spPr>
            <a:xfrm>
              <a:off x="-1098063" y="2531488"/>
              <a:ext cx="396000" cy="39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eaLnBrk="1" hangingPunct="1">
                <a:defRPr/>
              </a:pPr>
              <a:endParaRPr lang="es-PE" b="1" dirty="0">
                <a:solidFill>
                  <a:prstClr val="white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3" name="Flecha doblada hacia arriba 72"/>
            <p:cNvSpPr/>
            <p:nvPr/>
          </p:nvSpPr>
          <p:spPr>
            <a:xfrm rot="2549096">
              <a:off x="-893237" y="2422563"/>
              <a:ext cx="144000" cy="396000"/>
            </a:xfrm>
            <a:prstGeom prst="bentUpArrow">
              <a:avLst>
                <a:gd name="adj1" fmla="val 44671"/>
                <a:gd name="adj2" fmla="val 12065"/>
                <a:gd name="adj3" fmla="val 0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grpSp>
        <p:nvGrpSpPr>
          <p:cNvPr id="74" name="Grupo 73"/>
          <p:cNvGrpSpPr/>
          <p:nvPr/>
        </p:nvGrpSpPr>
        <p:grpSpPr>
          <a:xfrm>
            <a:off x="610502" y="3742169"/>
            <a:ext cx="396000" cy="504925"/>
            <a:chOff x="-1098063" y="2422563"/>
            <a:chExt cx="396000" cy="504925"/>
          </a:xfrm>
        </p:grpSpPr>
        <p:sp>
          <p:nvSpPr>
            <p:cNvPr id="75" name="Elipse 74"/>
            <p:cNvSpPr/>
            <p:nvPr/>
          </p:nvSpPr>
          <p:spPr>
            <a:xfrm>
              <a:off x="-1098063" y="2531488"/>
              <a:ext cx="396000" cy="39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eaLnBrk="1" hangingPunct="1">
                <a:defRPr/>
              </a:pPr>
              <a:endParaRPr lang="es-PE" b="1" dirty="0">
                <a:solidFill>
                  <a:prstClr val="white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6" name="Flecha doblada hacia arriba 75"/>
            <p:cNvSpPr/>
            <p:nvPr/>
          </p:nvSpPr>
          <p:spPr>
            <a:xfrm rot="2549096">
              <a:off x="-893237" y="2422563"/>
              <a:ext cx="144000" cy="396000"/>
            </a:xfrm>
            <a:prstGeom prst="bentUpArrow">
              <a:avLst>
                <a:gd name="adj1" fmla="val 44671"/>
                <a:gd name="adj2" fmla="val 12065"/>
                <a:gd name="adj3" fmla="val 0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grpSp>
        <p:nvGrpSpPr>
          <p:cNvPr id="77" name="Grupo 76"/>
          <p:cNvGrpSpPr/>
          <p:nvPr/>
        </p:nvGrpSpPr>
        <p:grpSpPr>
          <a:xfrm>
            <a:off x="610502" y="4552178"/>
            <a:ext cx="396000" cy="504925"/>
            <a:chOff x="-1098063" y="2422563"/>
            <a:chExt cx="396000" cy="504925"/>
          </a:xfrm>
        </p:grpSpPr>
        <p:sp>
          <p:nvSpPr>
            <p:cNvPr id="78" name="Elipse 77"/>
            <p:cNvSpPr/>
            <p:nvPr/>
          </p:nvSpPr>
          <p:spPr>
            <a:xfrm>
              <a:off x="-1098063" y="2531488"/>
              <a:ext cx="396000" cy="39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eaLnBrk="1" hangingPunct="1">
                <a:defRPr/>
              </a:pPr>
              <a:endParaRPr lang="es-PE" b="1" dirty="0">
                <a:solidFill>
                  <a:prstClr val="white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03" name="Flecha doblada hacia arriba 102"/>
            <p:cNvSpPr/>
            <p:nvPr/>
          </p:nvSpPr>
          <p:spPr>
            <a:xfrm rot="2549096">
              <a:off x="-893237" y="2422563"/>
              <a:ext cx="144000" cy="396000"/>
            </a:xfrm>
            <a:prstGeom prst="bentUpArrow">
              <a:avLst>
                <a:gd name="adj1" fmla="val 44671"/>
                <a:gd name="adj2" fmla="val 12065"/>
                <a:gd name="adj3" fmla="val 0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grpSp>
        <p:nvGrpSpPr>
          <p:cNvPr id="104" name="Grupo 103"/>
          <p:cNvGrpSpPr/>
          <p:nvPr/>
        </p:nvGrpSpPr>
        <p:grpSpPr>
          <a:xfrm>
            <a:off x="610502" y="5632028"/>
            <a:ext cx="396000" cy="504925"/>
            <a:chOff x="-1098063" y="2422563"/>
            <a:chExt cx="396000" cy="504925"/>
          </a:xfrm>
        </p:grpSpPr>
        <p:sp>
          <p:nvSpPr>
            <p:cNvPr id="105" name="Elipse 104"/>
            <p:cNvSpPr/>
            <p:nvPr/>
          </p:nvSpPr>
          <p:spPr>
            <a:xfrm>
              <a:off x="-1098063" y="2531488"/>
              <a:ext cx="396000" cy="39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eaLnBrk="1" hangingPunct="1">
                <a:defRPr/>
              </a:pPr>
              <a:endParaRPr lang="es-PE" b="1" dirty="0">
                <a:solidFill>
                  <a:prstClr val="white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06" name="Flecha doblada hacia arriba 105"/>
            <p:cNvSpPr/>
            <p:nvPr/>
          </p:nvSpPr>
          <p:spPr>
            <a:xfrm rot="2549096">
              <a:off x="-893237" y="2422563"/>
              <a:ext cx="144000" cy="396000"/>
            </a:xfrm>
            <a:prstGeom prst="bentUpArrow">
              <a:avLst>
                <a:gd name="adj1" fmla="val 44671"/>
                <a:gd name="adj2" fmla="val 12065"/>
                <a:gd name="adj3" fmla="val 0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012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 CuadroTexto"/>
          <p:cNvSpPr txBox="1">
            <a:spLocks noChangeArrowheads="1"/>
          </p:cNvSpPr>
          <p:nvPr/>
        </p:nvSpPr>
        <p:spPr bwMode="auto">
          <a:xfrm>
            <a:off x="2422879" y="1790773"/>
            <a:ext cx="4298242" cy="12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PE" sz="7200" b="1" dirty="0" smtClean="0">
                <a:latin typeface="Century Gothic" panose="020B0502020202020204" pitchFamily="34" charset="0"/>
              </a:rPr>
              <a:t>10 </a:t>
            </a:r>
            <a:r>
              <a:rPr lang="es-PE" sz="7200" b="1" dirty="0">
                <a:latin typeface="Century Gothic" panose="020B0502020202020204" pitchFamily="34" charset="0"/>
              </a:rPr>
              <a:t>mitos</a:t>
            </a:r>
          </a:p>
        </p:txBody>
      </p:sp>
      <p:sp>
        <p:nvSpPr>
          <p:cNvPr id="14" name="Elipse 13"/>
          <p:cNvSpPr/>
          <p:nvPr/>
        </p:nvSpPr>
        <p:spPr>
          <a:xfrm>
            <a:off x="284013" y="3229417"/>
            <a:ext cx="647700" cy="648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s-PE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1</a:t>
            </a:r>
            <a:endParaRPr lang="es-PE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Elipse 14"/>
          <p:cNvSpPr/>
          <p:nvPr/>
        </p:nvSpPr>
        <p:spPr>
          <a:xfrm>
            <a:off x="5567040" y="3229417"/>
            <a:ext cx="649287" cy="648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s-PE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7</a:t>
            </a:r>
          </a:p>
        </p:txBody>
      </p:sp>
      <p:sp>
        <p:nvSpPr>
          <p:cNvPr id="16" name="Elipse 15"/>
          <p:cNvSpPr/>
          <p:nvPr/>
        </p:nvSpPr>
        <p:spPr>
          <a:xfrm>
            <a:off x="6445399" y="3229417"/>
            <a:ext cx="647700" cy="648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s-PE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8</a:t>
            </a:r>
          </a:p>
        </p:txBody>
      </p:sp>
      <p:sp>
        <p:nvSpPr>
          <p:cNvPr id="17" name="Elipse 16"/>
          <p:cNvSpPr/>
          <p:nvPr/>
        </p:nvSpPr>
        <p:spPr>
          <a:xfrm>
            <a:off x="1166663" y="3231005"/>
            <a:ext cx="647700" cy="648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s-PE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18" name="Elipse 17"/>
          <p:cNvSpPr/>
          <p:nvPr/>
        </p:nvSpPr>
        <p:spPr>
          <a:xfrm>
            <a:off x="2049313" y="3231004"/>
            <a:ext cx="649287" cy="648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s-PE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19" name="Elipse 18"/>
          <p:cNvSpPr/>
          <p:nvPr/>
        </p:nvSpPr>
        <p:spPr>
          <a:xfrm>
            <a:off x="2931963" y="3231004"/>
            <a:ext cx="647700" cy="648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s-PE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20" name="Elipse 19"/>
          <p:cNvSpPr/>
          <p:nvPr/>
        </p:nvSpPr>
        <p:spPr>
          <a:xfrm>
            <a:off x="3810322" y="3231004"/>
            <a:ext cx="647700" cy="648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s-PE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5</a:t>
            </a:r>
          </a:p>
        </p:txBody>
      </p:sp>
      <p:sp>
        <p:nvSpPr>
          <p:cNvPr id="21" name="Elipse 20"/>
          <p:cNvSpPr/>
          <p:nvPr/>
        </p:nvSpPr>
        <p:spPr>
          <a:xfrm>
            <a:off x="4688681" y="3229416"/>
            <a:ext cx="649287" cy="648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s-PE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6</a:t>
            </a:r>
          </a:p>
        </p:txBody>
      </p:sp>
      <p:sp>
        <p:nvSpPr>
          <p:cNvPr id="11" name="Elipse 10"/>
          <p:cNvSpPr/>
          <p:nvPr/>
        </p:nvSpPr>
        <p:spPr>
          <a:xfrm>
            <a:off x="7322171" y="3229416"/>
            <a:ext cx="647700" cy="648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s-PE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9</a:t>
            </a:r>
          </a:p>
        </p:txBody>
      </p:sp>
      <p:sp>
        <p:nvSpPr>
          <p:cNvPr id="13" name="Elipse 12"/>
          <p:cNvSpPr/>
          <p:nvPr/>
        </p:nvSpPr>
        <p:spPr>
          <a:xfrm>
            <a:off x="8212286" y="3237161"/>
            <a:ext cx="647700" cy="648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s-PE" sz="3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10</a:t>
            </a:r>
            <a:endParaRPr lang="es-PE" sz="3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68231A-44AA-41DE-A835-2108A4D91D51}" type="slidenum">
              <a:rPr lang="es-ES_tradnl" smtClean="0"/>
              <a:pPr>
                <a:defRPr/>
              </a:pPr>
              <a:t>75</a:t>
            </a:fld>
            <a:endParaRPr lang="es-ES_tradnl"/>
          </a:p>
        </p:txBody>
      </p:sp>
      <p:sp>
        <p:nvSpPr>
          <p:cNvPr id="22" name="1 CuadroTexto"/>
          <p:cNvSpPr txBox="1">
            <a:spLocks noChangeArrowheads="1"/>
          </p:cNvSpPr>
          <p:nvPr/>
        </p:nvSpPr>
        <p:spPr bwMode="auto">
          <a:xfrm>
            <a:off x="977094" y="1306613"/>
            <a:ext cx="7189811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PE" sz="7200" b="1" i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Fiscalización ambiental para el cambio</a:t>
            </a:r>
            <a:endParaRPr lang="es-PE" sz="7200" b="1" i="1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947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11" grpId="0" animBg="1"/>
      <p:bldP spid="13" grpId="0" animBg="1"/>
      <p:bldP spid="22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2 Rectángulo"/>
          <p:cNvSpPr>
            <a:spLocks noChangeArrowheads="1"/>
          </p:cNvSpPr>
          <p:nvPr/>
        </p:nvSpPr>
        <p:spPr bwMode="auto">
          <a:xfrm>
            <a:off x="323850" y="3498747"/>
            <a:ext cx="62642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PE" altLang="es-PE" sz="48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Gracias… </a:t>
            </a: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932EC3-2C02-43B0-B0C0-1FDF8F6BF117}" type="slidenum">
              <a:rPr lang="es-ES_tradnl" smtClean="0"/>
              <a:pPr>
                <a:defRPr/>
              </a:pPr>
              <a:t>76</a:t>
            </a:fld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4185252252"/>
              </p:ext>
            </p:extLst>
          </p:nvPr>
        </p:nvGraphicFramePr>
        <p:xfrm>
          <a:off x="341953" y="1397000"/>
          <a:ext cx="8370093" cy="43720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CuadroTexto 12"/>
          <p:cNvSpPr txBox="1"/>
          <p:nvPr/>
        </p:nvSpPr>
        <p:spPr>
          <a:xfrm>
            <a:off x="1838220" y="188964"/>
            <a:ext cx="54675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8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Multas tope aplicables por el OEFA y otros organismos</a:t>
            </a:r>
            <a:endParaRPr lang="es-ES" sz="28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094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uadroTexto 29"/>
          <p:cNvSpPr txBox="1"/>
          <p:nvPr/>
        </p:nvSpPr>
        <p:spPr>
          <a:xfrm>
            <a:off x="496688" y="1778248"/>
            <a:ext cx="4255314" cy="424731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58775" indent="-358775">
              <a:buFont typeface="Arial" panose="020B0604020202020204" pitchFamily="34" charset="0"/>
              <a:buChar char="•"/>
            </a:pPr>
            <a:r>
              <a:rPr lang="es-PE" b="1" dirty="0" smtClean="0">
                <a:latin typeface="Century Gothic" panose="020B0502020202020204" pitchFamily="34" charset="0"/>
              </a:rPr>
              <a:t>Ilegales</a:t>
            </a:r>
            <a:r>
              <a:rPr lang="es-PE" dirty="0" smtClean="0">
                <a:latin typeface="Century Gothic" panose="020B0502020202020204" pitchFamily="34" charset="0"/>
              </a:rPr>
              <a:t>:</a:t>
            </a:r>
          </a:p>
          <a:p>
            <a:pPr marL="358775" indent="-358775"/>
            <a:r>
              <a:rPr lang="es-PE" dirty="0" smtClean="0">
                <a:latin typeface="Century Gothic" panose="020B0502020202020204" pitchFamily="34" charset="0"/>
              </a:rPr>
              <a:t>	Desarrollen </a:t>
            </a:r>
            <a:r>
              <a:rPr lang="es-PE" sz="2800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actividades en zonas prohibidas</a:t>
            </a:r>
            <a:endParaRPr lang="es-PE" dirty="0">
              <a:latin typeface="Century Gothic" panose="020B0502020202020204" pitchFamily="34" charset="0"/>
            </a:endParaRPr>
          </a:p>
          <a:p>
            <a:pPr marL="358775" indent="-358775">
              <a:buFont typeface="Arial" panose="020B0604020202020204" pitchFamily="34" charset="0"/>
              <a:buChar char="•"/>
            </a:pPr>
            <a:endParaRPr lang="es-PE" sz="1400" dirty="0" smtClean="0">
              <a:latin typeface="Century Gothic" panose="020B0502020202020204" pitchFamily="34" charset="0"/>
            </a:endParaRPr>
          </a:p>
          <a:p>
            <a:pPr marL="358775" indent="-358775">
              <a:buFont typeface="Arial" panose="020B0604020202020204" pitchFamily="34" charset="0"/>
              <a:buChar char="•"/>
            </a:pPr>
            <a:r>
              <a:rPr lang="es-PE" b="1" dirty="0" smtClean="0">
                <a:latin typeface="Century Gothic" panose="020B0502020202020204" pitchFamily="34" charset="0"/>
              </a:rPr>
              <a:t>Informales</a:t>
            </a:r>
            <a:r>
              <a:rPr lang="es-PE" dirty="0" smtClean="0">
                <a:latin typeface="Century Gothic" panose="020B0502020202020204" pitchFamily="34" charset="0"/>
              </a:rPr>
              <a:t>:</a:t>
            </a:r>
          </a:p>
          <a:p>
            <a:pPr marL="358775" indent="-358775"/>
            <a:r>
              <a:rPr lang="es-PE" dirty="0" smtClean="0">
                <a:latin typeface="Century Gothic" panose="020B0502020202020204" pitchFamily="34" charset="0"/>
              </a:rPr>
              <a:t>	No cuenten con </a:t>
            </a:r>
            <a:r>
              <a:rPr lang="es-PE" sz="2800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título habilitante</a:t>
            </a:r>
          </a:p>
          <a:p>
            <a:pPr marL="358775" indent="-358775"/>
            <a:endParaRPr lang="es-PE" sz="1600" b="1" dirty="0" smtClean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marL="358775" indent="-358775">
              <a:buFont typeface="Arial" panose="020B0604020202020204" pitchFamily="34" charset="0"/>
              <a:buChar char="•"/>
            </a:pPr>
            <a:r>
              <a:rPr lang="es-PE" dirty="0" smtClean="0">
                <a:latin typeface="Century Gothic" panose="020B0502020202020204" pitchFamily="34" charset="0"/>
              </a:rPr>
              <a:t>Se verifiquen </a:t>
            </a:r>
            <a:r>
              <a:rPr lang="es-PE" sz="28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factores </a:t>
            </a:r>
            <a:r>
              <a:rPr lang="es-PE" sz="2800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agravantes</a:t>
            </a:r>
            <a:endParaRPr lang="es-PE" sz="2800" b="1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68231A-44AA-41DE-A835-2108A4D91D51}" type="slidenum">
              <a:rPr lang="es-ES_tradnl" smtClean="0"/>
              <a:pPr>
                <a:defRPr/>
              </a:pPr>
              <a:t>9</a:t>
            </a:fld>
            <a:endParaRPr lang="es-ES_tradnl"/>
          </a:p>
        </p:txBody>
      </p:sp>
      <p:grpSp>
        <p:nvGrpSpPr>
          <p:cNvPr id="4" name="Grupo 3"/>
          <p:cNvGrpSpPr/>
          <p:nvPr/>
        </p:nvGrpSpPr>
        <p:grpSpPr>
          <a:xfrm>
            <a:off x="4514191" y="1033155"/>
            <a:ext cx="4497759" cy="4645870"/>
            <a:chOff x="4689498" y="839579"/>
            <a:chExt cx="4497759" cy="4645870"/>
          </a:xfrm>
        </p:grpSpPr>
        <p:grpSp>
          <p:nvGrpSpPr>
            <p:cNvPr id="29" name="Grupo 28"/>
            <p:cNvGrpSpPr/>
            <p:nvPr/>
          </p:nvGrpSpPr>
          <p:grpSpPr>
            <a:xfrm>
              <a:off x="4689498" y="839579"/>
              <a:ext cx="4497759" cy="4645870"/>
              <a:chOff x="554147" y="583150"/>
              <a:chExt cx="4497759" cy="4645870"/>
            </a:xfrm>
          </p:grpSpPr>
          <p:graphicFrame>
            <p:nvGraphicFramePr>
              <p:cNvPr id="26" name="Diagrama 25"/>
              <p:cNvGraphicFramePr/>
              <p:nvPr>
                <p:extLst>
                  <p:ext uri="{D42A27DB-BD31-4B8C-83A1-F6EECF244321}">
                    <p14:modId xmlns:p14="http://schemas.microsoft.com/office/powerpoint/2010/main" val="2109725841"/>
                  </p:ext>
                </p:extLst>
              </p:nvPr>
            </p:nvGraphicFramePr>
            <p:xfrm>
              <a:off x="554147" y="1165020"/>
              <a:ext cx="3960044" cy="40640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4" r:lo="rId5" r:qs="rId6" r:cs="rId7"/>
              </a:graphicData>
            </a:graphic>
          </p:graphicFrame>
          <p:sp>
            <p:nvSpPr>
              <p:cNvPr id="27" name="CuadroTexto 26"/>
              <p:cNvSpPr txBox="1"/>
              <p:nvPr/>
            </p:nvSpPr>
            <p:spPr>
              <a:xfrm>
                <a:off x="2411976" y="583150"/>
                <a:ext cx="145264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PE" sz="2000" dirty="0" smtClean="0"/>
                  <a:t>Hasta</a:t>
                </a:r>
              </a:p>
              <a:p>
                <a:pPr algn="ctr"/>
                <a:r>
                  <a:rPr lang="es-PE" sz="2000" dirty="0" smtClean="0"/>
                  <a:t>30 000 </a:t>
                </a:r>
                <a:r>
                  <a:rPr lang="es-PE" sz="2000" dirty="0" err="1" smtClean="0"/>
                  <a:t>IUT</a:t>
                </a:r>
                <a:endParaRPr lang="es-ES" sz="2000" dirty="0"/>
              </a:p>
            </p:txBody>
          </p:sp>
          <p:sp>
            <p:nvSpPr>
              <p:cNvPr id="28" name="CuadroTexto 27"/>
              <p:cNvSpPr txBox="1"/>
              <p:nvPr/>
            </p:nvSpPr>
            <p:spPr>
              <a:xfrm>
                <a:off x="3599264" y="3109102"/>
                <a:ext cx="145264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PE" sz="2000" dirty="0" smtClean="0"/>
                  <a:t>Hasta </a:t>
                </a:r>
              </a:p>
              <a:p>
                <a:pPr algn="ctr"/>
                <a:r>
                  <a:rPr lang="es-PE" sz="2000" dirty="0"/>
                  <a:t>1</a:t>
                </a:r>
                <a:r>
                  <a:rPr lang="es-PE" sz="2000" dirty="0" smtClean="0"/>
                  <a:t>5 000 </a:t>
                </a:r>
                <a:r>
                  <a:rPr lang="es-PE" sz="2000" dirty="0" err="1" smtClean="0"/>
                  <a:t>IUT</a:t>
                </a:r>
                <a:endParaRPr lang="es-ES" sz="2000" dirty="0"/>
              </a:p>
            </p:txBody>
          </p:sp>
        </p:grpSp>
        <p:sp>
          <p:nvSpPr>
            <p:cNvPr id="12" name="CuadroTexto 11"/>
            <p:cNvSpPr txBox="1"/>
            <p:nvPr/>
          </p:nvSpPr>
          <p:spPr>
            <a:xfrm>
              <a:off x="7196900" y="2223490"/>
              <a:ext cx="145264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PE" sz="2000" dirty="0" smtClean="0"/>
                <a:t>Hasta </a:t>
              </a:r>
            </a:p>
            <a:p>
              <a:pPr algn="ctr"/>
              <a:r>
                <a:rPr lang="es-PE" sz="2000" dirty="0" smtClean="0"/>
                <a:t>25 000 </a:t>
              </a:r>
              <a:r>
                <a:rPr lang="es-PE" sz="2000" dirty="0" err="1" smtClean="0"/>
                <a:t>IUT</a:t>
              </a:r>
              <a:endParaRPr lang="es-ES" sz="2000" dirty="0"/>
            </a:p>
          </p:txBody>
        </p:sp>
      </p:grpSp>
      <p:sp>
        <p:nvSpPr>
          <p:cNvPr id="5" name="Rectángulo 4"/>
          <p:cNvSpPr/>
          <p:nvPr/>
        </p:nvSpPr>
        <p:spPr>
          <a:xfrm>
            <a:off x="496687" y="340522"/>
            <a:ext cx="5834475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dirty="0">
                <a:latin typeface="Century Gothic" panose="020B0502020202020204" pitchFamily="34" charset="0"/>
              </a:rPr>
              <a:t>Las </a:t>
            </a:r>
            <a:r>
              <a:rPr lang="es-PE" sz="28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multas más altas </a:t>
            </a:r>
            <a:r>
              <a:rPr lang="es-PE" dirty="0">
                <a:latin typeface="Century Gothic" panose="020B0502020202020204" pitchFamily="34" charset="0"/>
              </a:rPr>
              <a:t>están reservadas para aquellos administrados del OEFA </a:t>
            </a:r>
            <a:r>
              <a:rPr lang="es-PE" dirty="0" smtClean="0">
                <a:latin typeface="Century Gothic" panose="020B0502020202020204" pitchFamily="34" charset="0"/>
              </a:rPr>
              <a:t>que sean:</a:t>
            </a:r>
            <a:endParaRPr lang="es-PE" dirty="0">
              <a:latin typeface="Century Gothic" panose="020B0502020202020204" pitchFamily="34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5569785" y="3254209"/>
            <a:ext cx="1882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 smtClean="0"/>
              <a:t>INFORMALES</a:t>
            </a:r>
            <a:endParaRPr lang="es-ES" sz="2000" b="1" dirty="0"/>
          </a:p>
        </p:txBody>
      </p:sp>
      <p:sp>
        <p:nvSpPr>
          <p:cNvPr id="16" name="CuadroTexto 15"/>
          <p:cNvSpPr txBox="1"/>
          <p:nvPr/>
        </p:nvSpPr>
        <p:spPr>
          <a:xfrm>
            <a:off x="5698025" y="4568452"/>
            <a:ext cx="16257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 smtClean="0"/>
              <a:t>FORMALES</a:t>
            </a:r>
            <a:endParaRPr lang="es-ES" sz="2000" b="1" dirty="0"/>
          </a:p>
        </p:txBody>
      </p:sp>
      <p:sp>
        <p:nvSpPr>
          <p:cNvPr id="17" name="CuadroTexto 16"/>
          <p:cNvSpPr txBox="1"/>
          <p:nvPr/>
        </p:nvSpPr>
        <p:spPr>
          <a:xfrm>
            <a:off x="5818864" y="2078985"/>
            <a:ext cx="14686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 smtClean="0"/>
              <a:t>ILEGALES</a:t>
            </a: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1914319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verde oefa">
      <a:dk1>
        <a:sysClr val="windowText" lastClr="000000"/>
      </a:dk1>
      <a:lt1>
        <a:sysClr val="window" lastClr="FFFFFF"/>
      </a:lt1>
      <a:dk2>
        <a:srgbClr val="267641"/>
      </a:dk2>
      <a:lt2>
        <a:srgbClr val="EEECE1"/>
      </a:lt2>
      <a:accent1>
        <a:srgbClr val="49C37A"/>
      </a:accent1>
      <a:accent2>
        <a:srgbClr val="0B8333"/>
      </a:accent2>
      <a:accent3>
        <a:srgbClr val="B3F3D6"/>
      </a:accent3>
      <a:accent4>
        <a:srgbClr val="187E33"/>
      </a:accent4>
      <a:accent5>
        <a:srgbClr val="6CFC73"/>
      </a:accent5>
      <a:accent6>
        <a:srgbClr val="B4F2C3"/>
      </a:accent6>
      <a:hlink>
        <a:srgbClr val="17365D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verde oefa">
      <a:dk1>
        <a:sysClr val="windowText" lastClr="000000"/>
      </a:dk1>
      <a:lt1>
        <a:sysClr val="window" lastClr="FFFFFF"/>
      </a:lt1>
      <a:dk2>
        <a:srgbClr val="267641"/>
      </a:dk2>
      <a:lt2>
        <a:srgbClr val="EEECE1"/>
      </a:lt2>
      <a:accent1>
        <a:srgbClr val="49C37A"/>
      </a:accent1>
      <a:accent2>
        <a:srgbClr val="0B8333"/>
      </a:accent2>
      <a:accent3>
        <a:srgbClr val="B3F3D6"/>
      </a:accent3>
      <a:accent4>
        <a:srgbClr val="187E33"/>
      </a:accent4>
      <a:accent5>
        <a:srgbClr val="6CFC73"/>
      </a:accent5>
      <a:accent6>
        <a:srgbClr val="B4F2C3"/>
      </a:accent6>
      <a:hlink>
        <a:srgbClr val="17365D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5_Office Theme">
  <a:themeElements>
    <a:clrScheme name="verde oefa">
      <a:dk1>
        <a:sysClr val="windowText" lastClr="000000"/>
      </a:dk1>
      <a:lt1>
        <a:sysClr val="window" lastClr="FFFFFF"/>
      </a:lt1>
      <a:dk2>
        <a:srgbClr val="267641"/>
      </a:dk2>
      <a:lt2>
        <a:srgbClr val="EEECE1"/>
      </a:lt2>
      <a:accent1>
        <a:srgbClr val="49C37A"/>
      </a:accent1>
      <a:accent2>
        <a:srgbClr val="0B8333"/>
      </a:accent2>
      <a:accent3>
        <a:srgbClr val="B3F3D6"/>
      </a:accent3>
      <a:accent4>
        <a:srgbClr val="187E33"/>
      </a:accent4>
      <a:accent5>
        <a:srgbClr val="6CFC73"/>
      </a:accent5>
      <a:accent6>
        <a:srgbClr val="B4F2C3"/>
      </a:accent6>
      <a:hlink>
        <a:srgbClr val="17365D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4000</TotalTime>
  <Words>2234</Words>
  <Application>Microsoft Office PowerPoint</Application>
  <PresentationFormat>Presentación en pantalla (4:3)</PresentationFormat>
  <Paragraphs>439</Paragraphs>
  <Slides>76</Slides>
  <Notes>30</Notes>
  <HiddenSlides>0</HiddenSlides>
  <MMClips>0</MMClips>
  <ScaleCrop>false</ScaleCrop>
  <HeadingPairs>
    <vt:vector size="4" baseType="variant">
      <vt:variant>
        <vt:lpstr>Tema</vt:lpstr>
      </vt:variant>
      <vt:variant>
        <vt:i4>7</vt:i4>
      </vt:variant>
      <vt:variant>
        <vt:lpstr>Títulos de diapositiva</vt:lpstr>
      </vt:variant>
      <vt:variant>
        <vt:i4>76</vt:i4>
      </vt:variant>
    </vt:vector>
  </HeadingPairs>
  <TitlesOfParts>
    <vt:vector size="83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Miguel Guillermo Murguia Avila</dc:creator>
  <cp:lastModifiedBy>comexperu</cp:lastModifiedBy>
  <cp:revision>367</cp:revision>
  <cp:lastPrinted>2014-06-05T14:33:41Z</cp:lastPrinted>
  <dcterms:created xsi:type="dcterms:W3CDTF">2011-08-22T18:01:43Z</dcterms:created>
  <dcterms:modified xsi:type="dcterms:W3CDTF">2014-06-11T17:15:03Z</dcterms:modified>
</cp:coreProperties>
</file>